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300" r:id="rId19"/>
    <p:sldId id="292" r:id="rId20"/>
    <p:sldId id="301" r:id="rId21"/>
    <p:sldId id="295" r:id="rId22"/>
    <p:sldId id="296" r:id="rId23"/>
    <p:sldId id="297" r:id="rId24"/>
    <p:sldId id="298" r:id="rId25"/>
    <p:sldId id="299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F105"/>
    <a:srgbClr val="FFBF4B"/>
    <a:srgbClr val="FFAD19"/>
    <a:srgbClr val="73C6E7"/>
    <a:srgbClr val="3EB0DE"/>
    <a:srgbClr val="1E83AD"/>
    <a:srgbClr val="B1CDEA"/>
    <a:srgbClr val="596F28"/>
    <a:srgbClr val="A6312E"/>
    <a:srgbClr val="FF8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2" autoAdjust="0"/>
    <p:restoredTop sz="94374" autoAdjust="0"/>
  </p:normalViewPr>
  <p:slideViewPr>
    <p:cSldViewPr>
      <p:cViewPr varScale="1">
        <p:scale>
          <a:sx n="25" d="100"/>
          <a:sy n="25" d="100"/>
        </p:scale>
        <p:origin x="850" y="29"/>
      </p:cViewPr>
      <p:guideLst>
        <p:guide orient="horz" pos="4368"/>
        <p:guide pos="7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1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9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.jpe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510.png"/><Relationship Id="rId5" Type="http://schemas.openxmlformats.org/officeDocument/2006/relationships/image" Target="../media/image60.png"/><Relationship Id="rId10" Type="http://schemas.openxmlformats.org/officeDocument/2006/relationships/image" Target="../media/image77.png"/><Relationship Id="rId4" Type="http://schemas.openxmlformats.org/officeDocument/2006/relationships/image" Target="../media/image6.png"/><Relationship Id="rId9" Type="http://schemas.openxmlformats.org/officeDocument/2006/relationships/image" Target="../media/image5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.jpe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.jpeg"/><Relationship Id="rId7" Type="http://schemas.openxmlformats.org/officeDocument/2006/relationships/image" Target="../media/image74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5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2.png"/><Relationship Id="rId3" Type="http://schemas.openxmlformats.org/officeDocument/2006/relationships/image" Target="../media/image7.jpeg"/><Relationship Id="rId7" Type="http://schemas.openxmlformats.org/officeDocument/2006/relationships/image" Target="../media/image95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7.png"/><Relationship Id="rId6" Type="http://schemas.openxmlformats.org/officeDocument/2006/relationships/image" Target="../media/image94.png"/><Relationship Id="rId5" Type="http://schemas.openxmlformats.org/officeDocument/2006/relationships/image" Target="../media/image78.png"/><Relationship Id="rId10" Type="http://schemas.openxmlformats.org/officeDocument/2006/relationships/image" Target="../media/image86.png"/><Relationship Id="rId4" Type="http://schemas.openxmlformats.org/officeDocument/2006/relationships/image" Target="../media/image6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6.png"/><Relationship Id="rId7" Type="http://schemas.openxmlformats.org/officeDocument/2006/relationships/image" Target="../media/image78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1.png"/><Relationship Id="rId10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.jpeg"/><Relationship Id="rId7" Type="http://schemas.openxmlformats.org/officeDocument/2006/relationships/image" Target="../media/image95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82.png"/><Relationship Id="rId10" Type="http://schemas.openxmlformats.org/officeDocument/2006/relationships/image" Target="../media/image88.png"/><Relationship Id="rId4" Type="http://schemas.openxmlformats.org/officeDocument/2006/relationships/image" Target="../media/image6.png"/><Relationship Id="rId9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7.jpeg"/><Relationship Id="rId7" Type="http://schemas.openxmlformats.org/officeDocument/2006/relationships/image" Target="../media/image95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0.png"/><Relationship Id="rId4" Type="http://schemas.openxmlformats.org/officeDocument/2006/relationships/image" Target="../media/image6.png"/><Relationship Id="rId9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76.png"/><Relationship Id="rId7" Type="http://schemas.openxmlformats.org/officeDocument/2006/relationships/image" Target="../media/image101.png"/><Relationship Id="rId12" Type="http://schemas.openxmlformats.org/officeDocument/2006/relationships/image" Target="../media/image6.png"/><Relationship Id="rId17" Type="http://schemas.openxmlformats.org/officeDocument/2006/relationships/image" Target="../media/image96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5.jpeg"/><Relationship Id="rId15" Type="http://schemas.openxmlformats.org/officeDocument/2006/relationships/image" Target="../media/image92.png"/><Relationship Id="rId10" Type="http://schemas.openxmlformats.org/officeDocument/2006/relationships/image" Target="../media/image104.png"/><Relationship Id="rId9" Type="http://schemas.openxmlformats.org/officeDocument/2006/relationships/image" Target="../media/image103.png"/><Relationship Id="rId1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6.png"/><Relationship Id="rId7" Type="http://schemas.openxmlformats.org/officeDocument/2006/relationships/image" Target="../media/image10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20.png"/><Relationship Id="rId10" Type="http://schemas.openxmlformats.org/officeDocument/2006/relationships/image" Target="../media/image111.png"/><Relationship Id="rId4" Type="http://schemas.openxmlformats.org/officeDocument/2006/relationships/image" Target="../media/image921.png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6.png"/><Relationship Id="rId7" Type="http://schemas.openxmlformats.org/officeDocument/2006/relationships/image" Target="../media/image11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4.png"/><Relationship Id="rId4" Type="http://schemas.openxmlformats.org/officeDocument/2006/relationships/image" Target="../media/image930.png"/><Relationship Id="rId9" Type="http://schemas.openxmlformats.org/officeDocument/2006/relationships/image" Target="../media/image11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6.png"/><Relationship Id="rId7" Type="http://schemas.openxmlformats.org/officeDocument/2006/relationships/image" Target="../media/image1110.png"/><Relationship Id="rId12" Type="http://schemas.openxmlformats.org/officeDocument/2006/relationships/image" Target="../media/image1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30.png"/><Relationship Id="rId10" Type="http://schemas.openxmlformats.org/officeDocument/2006/relationships/image" Target="../media/image120.png"/><Relationship Id="rId4" Type="http://schemas.openxmlformats.org/officeDocument/2006/relationships/image" Target="../media/image960.png"/><Relationship Id="rId9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6.png"/><Relationship Id="rId7" Type="http://schemas.openxmlformats.org/officeDocument/2006/relationships/image" Target="../media/image1110.png"/><Relationship Id="rId12" Type="http://schemas.openxmlformats.org/officeDocument/2006/relationships/image" Target="../media/image1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30.png"/><Relationship Id="rId10" Type="http://schemas.openxmlformats.org/officeDocument/2006/relationships/image" Target="../media/image123.png"/><Relationship Id="rId4" Type="http://schemas.openxmlformats.org/officeDocument/2006/relationships/image" Target="../media/image121.png"/><Relationship Id="rId9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7.jpeg"/><Relationship Id="rId7" Type="http://schemas.openxmlformats.org/officeDocument/2006/relationships/image" Target="../media/image125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98.png"/><Relationship Id="rId10" Type="http://schemas.openxmlformats.org/officeDocument/2006/relationships/image" Target="../media/image128.png"/><Relationship Id="rId4" Type="http://schemas.openxmlformats.org/officeDocument/2006/relationships/image" Target="../media/image6.png"/><Relationship Id="rId9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6.png"/><Relationship Id="rId7" Type="http://schemas.openxmlformats.org/officeDocument/2006/relationships/image" Target="../media/image1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3.png"/><Relationship Id="rId5" Type="http://schemas.openxmlformats.org/officeDocument/2006/relationships/image" Target="../media/image130.png"/><Relationship Id="rId10" Type="http://schemas.openxmlformats.org/officeDocument/2006/relationships/image" Target="../media/image1240.png"/><Relationship Id="rId4" Type="http://schemas.openxmlformats.org/officeDocument/2006/relationships/image" Target="../media/image99.png"/><Relationship Id="rId9" Type="http://schemas.openxmlformats.org/officeDocument/2006/relationships/image" Target="../media/image12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7.jpeg"/><Relationship Id="rId7" Type="http://schemas.openxmlformats.org/officeDocument/2006/relationships/image" Target="../media/image91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image" Target="../media/image134.png"/><Relationship Id="rId10" Type="http://schemas.openxmlformats.org/officeDocument/2006/relationships/image" Target="../media/image137.png"/><Relationship Id="rId4" Type="http://schemas.openxmlformats.org/officeDocument/2006/relationships/image" Target="../media/image6.png"/><Relationship Id="rId9" Type="http://schemas.openxmlformats.org/officeDocument/2006/relationships/image" Target="../media/image1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7.jpeg"/><Relationship Id="rId7" Type="http://schemas.openxmlformats.org/officeDocument/2006/relationships/image" Target="../media/image135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0.png"/><Relationship Id="rId5" Type="http://schemas.openxmlformats.org/officeDocument/2006/relationships/image" Target="../media/image134.png"/><Relationship Id="rId10" Type="http://schemas.openxmlformats.org/officeDocument/2006/relationships/image" Target="../media/image140.png"/><Relationship Id="rId4" Type="http://schemas.openxmlformats.org/officeDocument/2006/relationships/image" Target="../media/image6.png"/><Relationship Id="rId9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jpeg"/><Relationship Id="rId7" Type="http://schemas.openxmlformats.org/officeDocument/2006/relationships/image" Target="../media/image29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290.png"/><Relationship Id="rId12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01.png"/><Relationship Id="rId4" Type="http://schemas.openxmlformats.org/officeDocument/2006/relationships/image" Target="../media/image41.png"/><Relationship Id="rId9" Type="http://schemas.openxmlformats.org/officeDocument/2006/relationships/image" Target="../media/image3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jpeg"/><Relationship Id="rId7" Type="http://schemas.openxmlformats.org/officeDocument/2006/relationships/image" Target="../media/image4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60.png"/><Relationship Id="rId10" Type="http://schemas.openxmlformats.org/officeDocument/2006/relationships/image" Target="../media/image49.png"/><Relationship Id="rId4" Type="http://schemas.openxmlformats.org/officeDocument/2006/relationships/image" Target="../media/image6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6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314" y="-9525"/>
            <a:ext cx="24931521" cy="1601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4282" y="3168672"/>
            <a:ext cx="10522372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THI THPT QUỐC GIA 2021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9472" y="4070467"/>
            <a:ext cx="13829832" cy="11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 – PPT TIVI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77ECD4-C766-495A-B980-3930EC3B264F}"/>
              </a:ext>
            </a:extLst>
          </p:cNvPr>
          <p:cNvGrpSpPr/>
          <p:nvPr/>
        </p:nvGrpSpPr>
        <p:grpSpPr>
          <a:xfrm>
            <a:off x="4172698" y="6389248"/>
            <a:ext cx="17221200" cy="6031352"/>
            <a:chOff x="4172698" y="6389248"/>
            <a:chExt cx="17221200" cy="6031352"/>
          </a:xfrm>
        </p:grpSpPr>
        <p:sp>
          <p:nvSpPr>
            <p:cNvPr id="16" name="Rounded Rectangle 15"/>
            <p:cNvSpPr/>
            <p:nvPr/>
          </p:nvSpPr>
          <p:spPr>
            <a:xfrm>
              <a:off x="4172698" y="7143255"/>
              <a:ext cx="17221200" cy="5277345"/>
            </a:xfrm>
            <a:prstGeom prst="roundRect">
              <a:avLst>
                <a:gd name="adj" fmla="val 4570"/>
              </a:avLst>
            </a:prstGeom>
            <a:noFill/>
            <a:ln>
              <a:solidFill>
                <a:srgbClr val="135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18914" y="6848426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4327" y="6389248"/>
              <a:ext cx="13522873" cy="12002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PHÁT TRIỂN ĐỀ </a:t>
              </a:r>
              <a:r>
                <a:rPr lang="en-US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THAM KHẢO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EE265E-01BE-48A9-9B1E-4EFB3FF94209}"/>
                </a:ext>
              </a:extLst>
            </p:cNvPr>
            <p:cNvSpPr txBox="1"/>
            <p:nvPr/>
          </p:nvSpPr>
          <p:spPr>
            <a:xfrm>
              <a:off x="4336089" y="8103748"/>
              <a:ext cx="16452072" cy="923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(CỦA </a:t>
              </a:r>
              <a:r>
                <a:rPr lang="en-US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BỘ GIÁO DỤC BAN HÀNH NGÀY 31-03-2021</a:t>
              </a:r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  <a:endPara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48441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6451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3183" cy="432796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9108D-C233-48C4-859D-ADE71C4C1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798" y="-68812"/>
            <a:ext cx="4526512" cy="4526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AEFBE-D9E9-4D8F-90ED-BD8EB85094CF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D5F6D99D-3C19-4AE5-8DF0-3B732E5D7503}"/>
              </a:ext>
            </a:extLst>
          </p:cNvPr>
          <p:cNvSpPr txBox="1"/>
          <p:nvPr/>
        </p:nvSpPr>
        <p:spPr>
          <a:xfrm>
            <a:off x="5663897" y="9558769"/>
            <a:ext cx="1471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</a:t>
            </a:r>
            <a:r>
              <a:rPr lang="en-GB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45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: PT </a:t>
            </a:r>
            <a:r>
              <a:rPr lang="en-GB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ĐƯỜNG THẲNG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AvantGarde-Demi" panose="020205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136867" y="5223047"/>
            <a:ext cx="18984935" cy="2952540"/>
            <a:chOff x="343513" y="4593301"/>
            <a:chExt cx="18713332" cy="2952540"/>
          </a:xfrm>
        </p:grpSpPr>
        <p:grpSp>
          <p:nvGrpSpPr>
            <p:cNvPr id="94" name="Group 93"/>
            <p:cNvGrpSpPr/>
            <p:nvPr/>
          </p:nvGrpSpPr>
          <p:grpSpPr>
            <a:xfrm>
              <a:off x="343513" y="4653967"/>
              <a:ext cx="18713332" cy="1573544"/>
              <a:chOff x="200162" y="2081690"/>
              <a:chExt cx="9356666" cy="786772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5" y="2081690"/>
                <a:ext cx="3682195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0162" y="223015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05237" y="2139289"/>
                <a:ext cx="3451591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33104" y="2261465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517115" cy="29525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517115" cy="295254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02229" y="8346555"/>
            <a:ext cx="24153914" cy="5426307"/>
            <a:chOff x="48567" y="4381500"/>
            <a:chExt cx="24153914" cy="490901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429941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60223" y="282544"/>
            <a:ext cx="24063553" cy="5087247"/>
            <a:chOff x="944472" y="3965475"/>
            <a:chExt cx="24063553" cy="5272246"/>
          </a:xfrm>
        </p:grpSpPr>
        <p:sp>
          <p:nvSpPr>
            <p:cNvPr id="42" name="Rounded Rectangle 41"/>
            <p:cNvSpPr/>
            <p:nvPr/>
          </p:nvSpPr>
          <p:spPr>
            <a:xfrm>
              <a:off x="1266972" y="4372447"/>
              <a:ext cx="23741053" cy="43519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45.5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528742" y="4129040"/>
                  <a:ext cx="23479283" cy="51086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  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GB" sz="5400" b="1" i="1" dirty="0">
                      <a:latin typeface="Cambria Math" panose="02040503050406030204" pitchFamily="18" charset="0"/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GB" sz="4800" dirty="0"/>
                    <a:t> 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GB" sz="4800" dirty="0"/>
                    <a:t>.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Viết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GB" sz="4800" dirty="0"/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en-GB" sz="4800" dirty="0"/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en-GB" sz="4800" dirty="0"/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đồng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thời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cắt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cả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GB" sz="4800" dirty="0"/>
                    <a:t> 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GB" sz="4800" dirty="0"/>
                    <a:t>. 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8742" y="4129040"/>
                  <a:ext cx="23479283" cy="5108681"/>
                </a:xfrm>
                <a:prstGeom prst="rect">
                  <a:avLst/>
                </a:prstGeom>
                <a:blipFill>
                  <a:blip r:embed="rId5"/>
                  <a:stretch>
                    <a:fillRect l="-1168" r="-8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734121" y="8634462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173989" y="8917006"/>
                <a:ext cx="23210011" cy="245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tham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4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mr>
                          <m:m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mr>
                          <m:m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b="1" i="1" dirty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89" y="8917006"/>
                <a:ext cx="23210011" cy="2450543"/>
              </a:xfrm>
              <a:prstGeom prst="rect">
                <a:avLst/>
              </a:prstGeom>
              <a:blipFill rotWithShape="0">
                <a:blip r:embed="rId6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136867" y="6864637"/>
            <a:ext cx="18984936" cy="2213876"/>
            <a:chOff x="389059" y="4593301"/>
            <a:chExt cx="18984936" cy="2213876"/>
          </a:xfrm>
        </p:grpSpPr>
        <p:grpSp>
          <p:nvGrpSpPr>
            <p:cNvPr id="80" name="Group 79"/>
            <p:cNvGrpSpPr/>
            <p:nvPr/>
          </p:nvGrpSpPr>
          <p:grpSpPr>
            <a:xfrm>
              <a:off x="389059" y="4653967"/>
              <a:ext cx="18984936" cy="1540762"/>
              <a:chOff x="222935" y="2081690"/>
              <a:chExt cx="9492468" cy="770381"/>
            </a:xfrm>
            <a:solidFill>
              <a:srgbClr val="327E3B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544034" y="2081690"/>
                <a:ext cx="3763402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935" y="218687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296080" y="2122898"/>
                <a:ext cx="3419323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93202" y="219851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800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757829" y="5336196"/>
                <a:ext cx="6269087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829" y="5336196"/>
                <a:ext cx="6269087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4703391" y="6962398"/>
                <a:ext cx="6275500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3391" y="6962398"/>
                <a:ext cx="6275500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161479" y="11403047"/>
                <a:ext cx="209931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GB" sz="4800" dirty="0"/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4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4800" dirty="0"/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sz="4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479" y="11403047"/>
                <a:ext cx="20993159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1336" t="-19853" b="-39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73989" y="12582658"/>
                <a:ext cx="209464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/>
                          <m:t> 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/>
                          <m:t> 2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GB" sz="4800" dirty="0"/>
                  <a:t>;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/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/>
                          <m:t>  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en-GB" sz="4800" dirty="0"/>
                  <a:t>.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89" y="12582658"/>
                <a:ext cx="20946406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1339" t="-19853" b="-39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5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770988" y="4694299"/>
            <a:ext cx="18842024" cy="2952540"/>
            <a:chOff x="343513" y="4593301"/>
            <a:chExt cx="18572466" cy="2952540"/>
          </a:xfrm>
        </p:grpSpPr>
        <p:grpSp>
          <p:nvGrpSpPr>
            <p:cNvPr id="94" name="Group 93"/>
            <p:cNvGrpSpPr/>
            <p:nvPr/>
          </p:nvGrpSpPr>
          <p:grpSpPr>
            <a:xfrm>
              <a:off x="343513" y="4653967"/>
              <a:ext cx="18572466" cy="1573544"/>
              <a:chOff x="200162" y="2081690"/>
              <a:chExt cx="9286233" cy="786772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5" y="2081690"/>
                <a:ext cx="3579975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0162" y="223015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05237" y="2139289"/>
                <a:ext cx="3381158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33104" y="2261465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517115" cy="29525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517115" cy="295254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24408" y="7990975"/>
            <a:ext cx="24153914" cy="5038428"/>
            <a:chOff x="48567" y="4381500"/>
            <a:chExt cx="24153914" cy="470020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96986" y="4991101"/>
              <a:ext cx="24105495" cy="409060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35767" y="311465"/>
            <a:ext cx="24076455" cy="5393188"/>
            <a:chOff x="944472" y="3920470"/>
            <a:chExt cx="24076455" cy="5108681"/>
          </a:xfrm>
        </p:grpSpPr>
        <p:sp>
          <p:nvSpPr>
            <p:cNvPr id="42" name="Rounded Rectangle 41"/>
            <p:cNvSpPr/>
            <p:nvPr/>
          </p:nvSpPr>
          <p:spPr>
            <a:xfrm>
              <a:off x="1081771" y="4253504"/>
              <a:ext cx="23741053" cy="354663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45.5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541644" y="3920470"/>
                  <a:ext cx="23479283" cy="51086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  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GB" sz="5400" b="1" i="1" dirty="0">
                      <a:latin typeface="Cambria Math" panose="02040503050406030204" pitchFamily="18" charset="0"/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GB" sz="4800" dirty="0"/>
                    <a:t> 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GB" sz="4800" dirty="0"/>
                    <a:t>.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Viết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GB" sz="4800" dirty="0"/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en-GB" sz="4800" dirty="0"/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en-GB" sz="4800" dirty="0"/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đồng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thời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cắt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cả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GB" sz="4800" dirty="0"/>
                    <a:t> 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GB" sz="4800" dirty="0"/>
                    <a:t>. 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644" y="3920470"/>
                  <a:ext cx="23479283" cy="5108681"/>
                </a:xfrm>
                <a:prstGeom prst="rect">
                  <a:avLst/>
                </a:prstGeom>
                <a:blipFill>
                  <a:blip r:embed="rId5"/>
                  <a:stretch>
                    <a:fillRect l="-1194" r="-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029072" y="828683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634712" y="8859949"/>
                <a:ext cx="1703567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b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  <m:r>
                      <a:rPr lang="en-GB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2+2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800" b="1" i="1" dirty="0"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𝑴𝑸</m:t>
                        </m:r>
                      </m:e>
                    </m:acc>
                    <m:r>
                      <a:rPr lang="en-GB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1+ 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sz="4800" b="1" i="1" dirty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712" y="8859949"/>
                <a:ext cx="17035672" cy="925446"/>
              </a:xfrm>
              <a:prstGeom prst="rect">
                <a:avLst/>
              </a:prstGeom>
              <a:blipFill>
                <a:blip r:embed="rId6"/>
                <a:stretch>
                  <a:fillRect t="-4605" r="-823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770988" y="6335889"/>
            <a:ext cx="18842024" cy="2213876"/>
            <a:chOff x="389059" y="4593301"/>
            <a:chExt cx="18842024" cy="2213876"/>
          </a:xfrm>
        </p:grpSpPr>
        <p:grpSp>
          <p:nvGrpSpPr>
            <p:cNvPr id="80" name="Group 79"/>
            <p:cNvGrpSpPr/>
            <p:nvPr/>
          </p:nvGrpSpPr>
          <p:grpSpPr>
            <a:xfrm>
              <a:off x="389059" y="4653967"/>
              <a:ext cx="18842024" cy="1541304"/>
              <a:chOff x="222935" y="2081690"/>
              <a:chExt cx="9421012" cy="770652"/>
            </a:xfrm>
            <a:solidFill>
              <a:srgbClr val="327E3B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544034" y="2081690"/>
                <a:ext cx="3659698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935" y="218687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224624" y="2123169"/>
                <a:ext cx="3419323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93202" y="219851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800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391950" y="4807448"/>
                <a:ext cx="6269087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1950" y="4807448"/>
                <a:ext cx="6269087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5337512" y="6433650"/>
                <a:ext cx="6275500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512" y="6433650"/>
                <a:ext cx="6275500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45837" y="10096860"/>
                <a:ext cx="23511056" cy="3927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GB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GB" sz="48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4800" b="1" i="1" dirty="0">
                    <a:latin typeface="Cambria Math" panose="02040503050406030204" pitchFamily="18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"/>
                                  <m:ctrlP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d>
                                <m:dPr>
                                  <m:begChr m:val=""/>
                                  <m:ctrlP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d>
                                <m:dPr>
                                  <m:begChr m:val=""/>
                                  <m:ctrlP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mr>
                        </m:m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𝒌𝒖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𝒌𝒖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𝒌𝒖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GB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m:rPr>
                            <m:nor/>
                          </m:rPr>
                          <a:rPr lang="en-GB" sz="4800" b="1" dirty="0">
                            <a:latin typeface="Cambria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4800" b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GB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GB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𝒌𝒖</m:t>
                              </m:r>
                              <m:r>
                                <a:rPr lang="en-GB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  <m:r>
                          <a:rPr lang="en-GB" sz="4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GB" sz="4800" b="1" dirty="0">
                  <a:latin typeface="Cambria" panose="02040503050406030204" pitchFamily="18" charset="0"/>
                </a:endParaRPr>
              </a:p>
              <a:p>
                <a:endParaRPr lang="en-GB" sz="4800" dirty="0"/>
              </a:p>
              <a:p>
                <a:r>
                  <a:rPr lang="en-GB" sz="4800" dirty="0"/>
                  <a:t> </a:t>
                </a:r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37" y="10096860"/>
                <a:ext cx="23511056" cy="3927870"/>
              </a:xfrm>
              <a:prstGeom prst="rect">
                <a:avLst/>
              </a:prstGeom>
              <a:blipFill>
                <a:blip r:embed="rId10"/>
                <a:stretch>
                  <a:fillRect l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2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361874" y="4837280"/>
            <a:ext cx="18733220" cy="1691194"/>
            <a:chOff x="343513" y="4536317"/>
            <a:chExt cx="18465218" cy="1691194"/>
          </a:xfrm>
        </p:grpSpPr>
        <p:grpSp>
          <p:nvGrpSpPr>
            <p:cNvPr id="94" name="Group 93"/>
            <p:cNvGrpSpPr/>
            <p:nvPr/>
          </p:nvGrpSpPr>
          <p:grpSpPr>
            <a:xfrm>
              <a:off x="343513" y="4689187"/>
              <a:ext cx="18465218" cy="1538324"/>
              <a:chOff x="200162" y="2099300"/>
              <a:chExt cx="9232609" cy="769162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492342" y="2099300"/>
                <a:ext cx="3417964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0162" y="223015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05237" y="2139289"/>
                <a:ext cx="3327534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33104" y="2261465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48897" y="4536317"/>
                  <a:ext cx="7517115" cy="16874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GB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7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vi-VN" sz="7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7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vi-VN" sz="4800" b="1" i="1" dirty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a:t>.</a:t>
                  </a:r>
                  <a:endParaRPr lang="en-US" sz="4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897" y="4536317"/>
                  <a:ext cx="7517115" cy="168745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77200" y="8166054"/>
            <a:ext cx="23570194" cy="4845665"/>
            <a:chOff x="48567" y="4381500"/>
            <a:chExt cx="23570194" cy="461961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234284" y="4843736"/>
              <a:ext cx="23384477" cy="415737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365955" y="4856964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85123" y="742621"/>
            <a:ext cx="24060738" cy="5032568"/>
            <a:chOff x="944472" y="3620758"/>
            <a:chExt cx="24060738" cy="5108681"/>
          </a:xfrm>
        </p:grpSpPr>
        <p:sp>
          <p:nvSpPr>
            <p:cNvPr id="42" name="Rounded Rectangle 41"/>
            <p:cNvSpPr/>
            <p:nvPr/>
          </p:nvSpPr>
          <p:spPr>
            <a:xfrm>
              <a:off x="1036549" y="4225443"/>
              <a:ext cx="23741053" cy="346658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45.5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525927" y="3620758"/>
                  <a:ext cx="23479283" cy="51086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  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GB" sz="5400" b="1" i="1" dirty="0">
                      <a:latin typeface="Cambria Math" panose="02040503050406030204" pitchFamily="18" charset="0"/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GB" sz="4800" dirty="0"/>
                    <a:t> 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GB" sz="4800" dirty="0"/>
                    <a:t>.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Viết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GB" sz="4800" dirty="0"/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en-GB" sz="4800" dirty="0"/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en-GB" sz="4800" dirty="0"/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đồng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thời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cắt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cả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GB" sz="4800" dirty="0"/>
                    <a:t> 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GB" sz="4800" dirty="0"/>
                    <a:t>. 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927" y="3620758"/>
                  <a:ext cx="23479283" cy="5108681"/>
                </a:xfrm>
                <a:prstGeom prst="rect">
                  <a:avLst/>
                </a:prstGeom>
                <a:blipFill>
                  <a:blip r:embed="rId5"/>
                  <a:stretch>
                    <a:fillRect l="-1168" r="-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982651" y="8012798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653175" y="9204917"/>
                <a:ext cx="17586360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b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  <m:r>
                      <a:rPr lang="en-GB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GB" sz="48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i="1" dirty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75" y="9204917"/>
                <a:ext cx="17586360" cy="920637"/>
              </a:xfrm>
              <a:prstGeom prst="rect">
                <a:avLst/>
              </a:prstGeom>
              <a:blipFill>
                <a:blip r:embed="rId6"/>
                <a:stretch>
                  <a:fillRect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293320" y="6616387"/>
            <a:ext cx="18801774" cy="2213876"/>
            <a:chOff x="389059" y="4593301"/>
            <a:chExt cx="18801774" cy="2213876"/>
          </a:xfrm>
        </p:grpSpPr>
        <p:grpSp>
          <p:nvGrpSpPr>
            <p:cNvPr id="80" name="Group 79"/>
            <p:cNvGrpSpPr/>
            <p:nvPr/>
          </p:nvGrpSpPr>
          <p:grpSpPr>
            <a:xfrm>
              <a:off x="389059" y="4595005"/>
              <a:ext cx="18801774" cy="1517308"/>
              <a:chOff x="222935" y="2052209"/>
              <a:chExt cx="9400887" cy="758654"/>
            </a:xfrm>
            <a:solidFill>
              <a:srgbClr val="327E3B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544034" y="2081690"/>
                <a:ext cx="3477171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935" y="218687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251942" y="2052209"/>
                <a:ext cx="3371880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941807" y="215555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800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914282" y="5087946"/>
                <a:ext cx="6269087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4282" y="5087946"/>
                <a:ext cx="6269087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5859844" y="6597367"/>
                <a:ext cx="6275500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9844" y="6597367"/>
                <a:ext cx="6275500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82131" y="10416660"/>
                <a:ext cx="189026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𝜟</m:t>
                    </m:r>
                  </m:oMath>
                </a14:m>
                <a:r>
                  <a:rPr lang="en-GB" sz="4800" dirty="0"/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GB" sz="4800" b="1" dirty="0">
                    <a:latin typeface="Cambria" panose="02040503050406030204" pitchFamily="18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GB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131" y="10416660"/>
                <a:ext cx="18902647" cy="830997"/>
              </a:xfrm>
              <a:prstGeom prst="rect">
                <a:avLst/>
              </a:prstGeom>
              <a:blipFill>
                <a:blip r:embed="rId10"/>
                <a:stretch>
                  <a:fillRect l="-1451" t="-19853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87461" y="11444287"/>
                <a:ext cx="21704686" cy="2160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6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60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60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60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GB" sz="60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GB" sz="60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GB" sz="4800" b="1" dirty="0"/>
                  <a:t>.</a:t>
                </a:r>
              </a:p>
              <a:p>
                <a:r>
                  <a:rPr lang="en-GB" sz="4800" dirty="0"/>
                  <a:t>  </a:t>
                </a:r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61" y="11444287"/>
                <a:ext cx="21704686" cy="2160271"/>
              </a:xfrm>
              <a:prstGeom prst="rect">
                <a:avLst/>
              </a:prstGeom>
              <a:blipFill>
                <a:blip r:embed="rId11"/>
                <a:stretch>
                  <a:fillRect l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14807069" y="531451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0234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2" grpId="0"/>
      <p:bldP spid="48" grpId="0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657600" y="5393847"/>
            <a:ext cx="18941291" cy="3548406"/>
            <a:chOff x="414895" y="4593301"/>
            <a:chExt cx="18670312" cy="2967932"/>
          </a:xfrm>
        </p:grpSpPr>
        <p:grpSp>
          <p:nvGrpSpPr>
            <p:cNvPr id="94" name="Group 93"/>
            <p:cNvGrpSpPr/>
            <p:nvPr/>
          </p:nvGrpSpPr>
          <p:grpSpPr>
            <a:xfrm>
              <a:off x="414895" y="4653967"/>
              <a:ext cx="18670312" cy="1745720"/>
              <a:chOff x="235853" y="2081690"/>
              <a:chExt cx="9335156" cy="872860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4" y="2081690"/>
                <a:ext cx="3903624" cy="83171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35853" y="2275769"/>
                <a:ext cx="532275" cy="451663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19418" y="2082233"/>
                <a:ext cx="3451591" cy="87231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21615" y="2369537"/>
                <a:ext cx="532275" cy="451663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517115" cy="2967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>
                              <m:fPr>
                                <m:ctrlP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517115" cy="29679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9384530"/>
            <a:ext cx="24153914" cy="4331472"/>
            <a:chOff x="48567" y="4381500"/>
            <a:chExt cx="24153914" cy="400294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96986" y="4991102"/>
              <a:ext cx="24105495" cy="339334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107629"/>
              <a:chOff x="410517" y="4648200"/>
              <a:chExt cx="3991941" cy="1107629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79"/>
                <a:ext cx="2872840" cy="98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15043" y="284902"/>
            <a:ext cx="24040231" cy="4785916"/>
            <a:chOff x="944472" y="3965475"/>
            <a:chExt cx="24040231" cy="4727898"/>
          </a:xfrm>
        </p:grpSpPr>
        <p:sp>
          <p:nvSpPr>
            <p:cNvPr id="42" name="Rounded Rectangle 41"/>
            <p:cNvSpPr/>
            <p:nvPr/>
          </p:nvSpPr>
          <p:spPr>
            <a:xfrm>
              <a:off x="1180822" y="4416838"/>
              <a:ext cx="23741053" cy="427653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45.6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505420" y="4233778"/>
                  <a:ext cx="23479283" cy="3718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nl-NL" sz="4800" b="1" dirty="0"/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𝑂𝑥𝑦𝑧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𝑀(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0 ;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⁡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− 1 ;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⁡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2 )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fr-FR" sz="4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4800" b="1" i="1">
                          <a:latin typeface="Cambria Math" panose="02040503050406030204" pitchFamily="18" charset="0"/>
                        </a:rPr>
                        <m:t>:  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4800" b="1" i="1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fr-FR" sz="4800" dirty="0"/>
                    <a:t> .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𝑀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cắt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cả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5420" y="4233778"/>
                  <a:ext cx="23479283" cy="3718350"/>
                </a:xfrm>
                <a:prstGeom prst="rect">
                  <a:avLst/>
                </a:prstGeom>
                <a:blipFill>
                  <a:blip r:embed="rId5"/>
                  <a:stretch>
                    <a:fillRect l="-1194" b="-7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173154" y="5909655"/>
                <a:ext cx="626908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3154" y="5909655"/>
                <a:ext cx="6269087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13933" y="10481601"/>
                <a:ext cx="227383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Gọi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cần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tìm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33" y="10481601"/>
                <a:ext cx="22738305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233" t="-17518" b="-364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01496" y="11501138"/>
                <a:ext cx="227383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/>
                        </m:func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GB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96" y="11501138"/>
                <a:ext cx="22738305" cy="830997"/>
              </a:xfrm>
              <a:prstGeom prst="rect">
                <a:avLst/>
              </a:prstGeom>
              <a:blipFill rotWithShape="0">
                <a:blip r:embed="rId10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37251" y="12652349"/>
                <a:ext cx="22738305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sSub>
                            <m:sSub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sSub>
                            <m:sSub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4800" b="1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sSub>
                            <m:sSub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sSub>
                            <m:sSub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1" y="12652349"/>
                <a:ext cx="22738305" cy="92544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E1147EF-A609-4AA3-A99E-9DE65EB60372}"/>
              </a:ext>
            </a:extLst>
          </p:cNvPr>
          <p:cNvGrpSpPr/>
          <p:nvPr/>
        </p:nvGrpSpPr>
        <p:grpSpPr>
          <a:xfrm>
            <a:off x="3680927" y="7604145"/>
            <a:ext cx="19382961" cy="2782266"/>
            <a:chOff x="389059" y="4458811"/>
            <a:chExt cx="19382961" cy="198167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19547A5-B52E-43BB-ADD6-35B6303025C5}"/>
                </a:ext>
              </a:extLst>
            </p:cNvPr>
            <p:cNvGrpSpPr/>
            <p:nvPr/>
          </p:nvGrpSpPr>
          <p:grpSpPr>
            <a:xfrm>
              <a:off x="389059" y="4458811"/>
              <a:ext cx="18940424" cy="1671584"/>
              <a:chOff x="222935" y="1984112"/>
              <a:chExt cx="9470212" cy="835792"/>
            </a:xfrm>
            <a:solidFill>
              <a:srgbClr val="327E3B"/>
            </a:solidFill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8DF95F3-CE73-4AEC-991C-FF6D043322CD}"/>
                  </a:ext>
                </a:extLst>
              </p:cNvPr>
              <p:cNvSpPr/>
              <p:nvPr/>
            </p:nvSpPr>
            <p:spPr>
              <a:xfrm>
                <a:off x="507529" y="1984112"/>
                <a:ext cx="3960281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AA345D9-2909-409E-A605-2711C5F710DF}"/>
                  </a:ext>
                </a:extLst>
              </p:cNvPr>
              <p:cNvSpPr/>
              <p:nvPr/>
            </p:nvSpPr>
            <p:spPr>
              <a:xfrm>
                <a:off x="222935" y="2186870"/>
                <a:ext cx="540000" cy="38461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476737A-D5CE-4674-8EE9-E4F1CA4A4F50}"/>
                  </a:ext>
                </a:extLst>
              </p:cNvPr>
              <p:cNvSpPr/>
              <p:nvPr/>
            </p:nvSpPr>
            <p:spPr>
              <a:xfrm>
                <a:off x="6191460" y="2090731"/>
                <a:ext cx="3501687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100F7DC-6059-432E-AF35-B982ECFB321E}"/>
                  </a:ext>
                </a:extLst>
              </p:cNvPr>
              <p:cNvSpPr/>
              <p:nvPr/>
            </p:nvSpPr>
            <p:spPr>
              <a:xfrm>
                <a:off x="5893202" y="2216805"/>
                <a:ext cx="540000" cy="38461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709F1DC-6BAF-43BB-B17B-E4F853FC26C2}"/>
                    </a:ext>
                  </a:extLst>
                </p:cNvPr>
                <p:cNvSpPr/>
                <p:nvPr/>
              </p:nvSpPr>
              <p:spPr>
                <a:xfrm>
                  <a:off x="1338485" y="4599876"/>
                  <a:ext cx="7236671" cy="15802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8485" y="4599876"/>
                  <a:ext cx="7236671" cy="158025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3939C63-D3A2-458B-BACD-D2E2C3056A37}"/>
                    </a:ext>
                  </a:extLst>
                </p:cNvPr>
                <p:cNvSpPr/>
                <p:nvPr/>
              </p:nvSpPr>
              <p:spPr>
                <a:xfrm>
                  <a:off x="12535349" y="4860222"/>
                  <a:ext cx="7236671" cy="15802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35349" y="4860222"/>
                  <a:ext cx="7236671" cy="15802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92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9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36703" y="9367534"/>
            <a:ext cx="24153914" cy="4198454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96986" y="4991101"/>
              <a:ext cx="24105495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145581"/>
              <a:chOff x="410517" y="4648200"/>
              <a:chExt cx="3991941" cy="1145581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79"/>
                <a:ext cx="2872840" cy="1024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85123" y="931499"/>
            <a:ext cx="24256248" cy="4991129"/>
            <a:chOff x="944472" y="3965475"/>
            <a:chExt cx="24256248" cy="4904258"/>
          </a:xfrm>
        </p:grpSpPr>
        <p:sp>
          <p:nvSpPr>
            <p:cNvPr id="42" name="Rounded Rectangle 41"/>
            <p:cNvSpPr/>
            <p:nvPr/>
          </p:nvSpPr>
          <p:spPr>
            <a:xfrm>
              <a:off x="1262692" y="4142210"/>
              <a:ext cx="23741053" cy="398783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45.6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721437" y="4009275"/>
                  <a:ext cx="23479283" cy="48604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nl-NL" sz="4800" b="1" dirty="0"/>
                    <a:t>.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𝑂𝑥𝑦𝑧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𝑀(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0 ;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⁡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− 1 ;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⁡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2 )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fr-FR" sz="4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4800" b="1" i="1">
                          <a:latin typeface="Cambria Math" panose="02040503050406030204" pitchFamily="18" charset="0"/>
                        </a:rPr>
                        <m:t>:  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4800" b="1" i="1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fr-FR" sz="4800" dirty="0"/>
                    <a:t> .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𝑀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cắt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cả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437" y="4009275"/>
                  <a:ext cx="23479283" cy="4860458"/>
                </a:xfrm>
                <a:prstGeom prst="rect">
                  <a:avLst/>
                </a:prstGeom>
                <a:blipFill>
                  <a:blip r:embed="rId4"/>
                  <a:stretch>
                    <a:fillRect l="-1168" r="-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8993" y="9708766"/>
                <a:ext cx="23549755" cy="3421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d>
                              <m:d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GB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48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d>
                              <m:d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48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d>
                          </m: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3" y="9708766"/>
                <a:ext cx="23549755" cy="3421771"/>
              </a:xfrm>
              <a:prstGeom prst="rect">
                <a:avLst/>
              </a:prstGeom>
              <a:blipFill rotWithShape="0">
                <a:blip r:embed="rId6"/>
                <a:stretch>
                  <a:fillRect l="-1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491482" y="5378464"/>
            <a:ext cx="18912515" cy="3260380"/>
            <a:chOff x="414895" y="4593301"/>
            <a:chExt cx="18641948" cy="2727023"/>
          </a:xfrm>
        </p:grpSpPr>
        <p:grpSp>
          <p:nvGrpSpPr>
            <p:cNvPr id="40" name="Group 39"/>
            <p:cNvGrpSpPr/>
            <p:nvPr/>
          </p:nvGrpSpPr>
          <p:grpSpPr>
            <a:xfrm>
              <a:off x="414895" y="4653967"/>
              <a:ext cx="18641948" cy="1766910"/>
              <a:chOff x="235853" y="2081690"/>
              <a:chExt cx="9320974" cy="883455"/>
            </a:xfrm>
            <a:solidFill>
              <a:srgbClr val="327E3B"/>
            </a:solidFill>
          </p:grpSpPr>
          <p:sp>
            <p:nvSpPr>
              <p:cNvPr id="48" name="Rectangle 47"/>
              <p:cNvSpPr/>
              <p:nvPr/>
            </p:nvSpPr>
            <p:spPr>
              <a:xfrm>
                <a:off x="544034" y="2081690"/>
                <a:ext cx="3579974" cy="83171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35853" y="2275769"/>
                <a:ext cx="532275" cy="451663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105236" y="2092828"/>
                <a:ext cx="3451591" cy="87231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821615" y="2369537"/>
                <a:ext cx="532275" cy="451663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517115" cy="27270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fr-FR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>
                              <m:fPr>
                                <m:ctrlPr>
                                  <a:rPr lang="en-GB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fr-FR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GB" sz="4400" b="1" dirty="0"/>
                </a:p>
                <a:p>
                  <a:endParaRPr lang="en-GB" sz="4400" b="1" dirty="0"/>
                </a:p>
                <a:p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517115" cy="272702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5158204" y="5780481"/>
                <a:ext cx="626908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8204" y="5780481"/>
                <a:ext cx="6269087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2602B661-AF9E-46B2-A3C7-989EC1DE9DC1}"/>
              </a:ext>
            </a:extLst>
          </p:cNvPr>
          <p:cNvGrpSpPr/>
          <p:nvPr/>
        </p:nvGrpSpPr>
        <p:grpSpPr>
          <a:xfrm>
            <a:off x="2530442" y="7564845"/>
            <a:ext cx="19382961" cy="2782266"/>
            <a:chOff x="389059" y="4458811"/>
            <a:chExt cx="19382961" cy="19816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4E444DA-BCF6-4EB6-8C9D-1D3B98FE9DEA}"/>
                </a:ext>
              </a:extLst>
            </p:cNvPr>
            <p:cNvGrpSpPr/>
            <p:nvPr/>
          </p:nvGrpSpPr>
          <p:grpSpPr>
            <a:xfrm>
              <a:off x="389059" y="4458811"/>
              <a:ext cx="18873556" cy="1525638"/>
              <a:chOff x="222935" y="1984112"/>
              <a:chExt cx="9436778" cy="762819"/>
            </a:xfrm>
            <a:solidFill>
              <a:srgbClr val="327E3B"/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888DCC-0EF1-4DD1-8360-3A25B914CCBE}"/>
                  </a:ext>
                </a:extLst>
              </p:cNvPr>
              <p:cNvSpPr/>
              <p:nvPr/>
            </p:nvSpPr>
            <p:spPr>
              <a:xfrm>
                <a:off x="507529" y="1984112"/>
                <a:ext cx="3655058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5773CE4-E459-4E14-911F-367104A2E318}"/>
                  </a:ext>
                </a:extLst>
              </p:cNvPr>
              <p:cNvSpPr/>
              <p:nvPr/>
            </p:nvSpPr>
            <p:spPr>
              <a:xfrm>
                <a:off x="222935" y="2186870"/>
                <a:ext cx="540000" cy="38461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3883AD9-756B-4D1C-8148-9C54C0414B14}"/>
                  </a:ext>
                </a:extLst>
              </p:cNvPr>
              <p:cNvSpPr/>
              <p:nvPr/>
            </p:nvSpPr>
            <p:spPr>
              <a:xfrm>
                <a:off x="6173565" y="2017758"/>
                <a:ext cx="3486148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0D52BB8-0E9F-4C39-BAD0-4B2248DAE7E9}"/>
                  </a:ext>
                </a:extLst>
              </p:cNvPr>
              <p:cNvSpPr/>
              <p:nvPr/>
            </p:nvSpPr>
            <p:spPr>
              <a:xfrm>
                <a:off x="5893202" y="2216805"/>
                <a:ext cx="540000" cy="38461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D3E50733-7C39-4613-B2D7-C1C7CDD75EE5}"/>
                    </a:ext>
                  </a:extLst>
                </p:cNvPr>
                <p:cNvSpPr/>
                <p:nvPr/>
              </p:nvSpPr>
              <p:spPr>
                <a:xfrm>
                  <a:off x="1338485" y="4599876"/>
                  <a:ext cx="7236671" cy="15802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8485" y="4599876"/>
                  <a:ext cx="7236671" cy="15802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C5C0C2F-CA74-43BE-A96D-E16D2015A818}"/>
                    </a:ext>
                  </a:extLst>
                </p:cNvPr>
                <p:cNvSpPr/>
                <p:nvPr/>
              </p:nvSpPr>
              <p:spPr>
                <a:xfrm>
                  <a:off x="12535349" y="4860222"/>
                  <a:ext cx="7236671" cy="15802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35349" y="4860222"/>
                  <a:ext cx="7236671" cy="158025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011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772104" y="5081883"/>
            <a:ext cx="18912515" cy="3260380"/>
            <a:chOff x="414895" y="4593301"/>
            <a:chExt cx="18641948" cy="2727023"/>
          </a:xfrm>
        </p:grpSpPr>
        <p:grpSp>
          <p:nvGrpSpPr>
            <p:cNvPr id="94" name="Group 93"/>
            <p:cNvGrpSpPr/>
            <p:nvPr/>
          </p:nvGrpSpPr>
          <p:grpSpPr>
            <a:xfrm>
              <a:off x="414895" y="4653967"/>
              <a:ext cx="18641948" cy="1766910"/>
              <a:chOff x="235853" y="2081690"/>
              <a:chExt cx="9320974" cy="883455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4" y="2081690"/>
                <a:ext cx="3579974" cy="83171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35853" y="2275769"/>
                <a:ext cx="532275" cy="451663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05236" y="2092828"/>
                <a:ext cx="3451591" cy="87231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21615" y="2369537"/>
                <a:ext cx="532275" cy="451663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517115" cy="27270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fr-FR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>
                              <m:fPr>
                                <m:ctrlPr>
                                  <a:rPr lang="en-GB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fr-FR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GB" sz="4400" b="1" dirty="0"/>
                </a:p>
                <a:p>
                  <a:endParaRPr lang="en-GB" sz="4400" b="1" dirty="0"/>
                </a:p>
                <a:p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517115" cy="272702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343157" y="8880062"/>
            <a:ext cx="23230087" cy="4166823"/>
            <a:chOff x="48567" y="4381500"/>
            <a:chExt cx="23887012" cy="406849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162483" y="4977720"/>
              <a:ext cx="23773096" cy="347227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165555"/>
              <a:chOff x="410517" y="4648200"/>
              <a:chExt cx="3991941" cy="1165555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94168" y="4789053"/>
                <a:ext cx="2872840" cy="1024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85123" y="681556"/>
            <a:ext cx="24158626" cy="5169312"/>
            <a:chOff x="944472" y="3924456"/>
            <a:chExt cx="24158626" cy="4860458"/>
          </a:xfrm>
        </p:grpSpPr>
        <p:sp>
          <p:nvSpPr>
            <p:cNvPr id="42" name="Rounded Rectangle 41"/>
            <p:cNvSpPr/>
            <p:nvPr/>
          </p:nvSpPr>
          <p:spPr>
            <a:xfrm>
              <a:off x="1102483" y="4133344"/>
              <a:ext cx="23741053" cy="365022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45.6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623815" y="3924456"/>
                  <a:ext cx="23479283" cy="48604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nl-NL" sz="4800" b="1" dirty="0"/>
                    <a:t>.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𝑂𝑥𝑦𝑧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𝑀(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0 ;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⁡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− 1 ;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⁡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2 )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fr-FR" sz="4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4800" b="1" i="1">
                          <a:latin typeface="Cambria Math" panose="02040503050406030204" pitchFamily="18" charset="0"/>
                        </a:rPr>
                        <m:t>:  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4800" b="1" i="1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fr-FR" sz="4800" dirty="0"/>
                    <a:t> .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𝑀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cắt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cả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3815" y="3924456"/>
                  <a:ext cx="23479283" cy="4860458"/>
                </a:xfrm>
                <a:prstGeom prst="rect">
                  <a:avLst/>
                </a:prstGeom>
                <a:blipFill>
                  <a:blip r:embed="rId5"/>
                  <a:stretch>
                    <a:fillRect l="-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277787" y="5569621"/>
                <a:ext cx="626908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7787" y="5569621"/>
                <a:ext cx="6269087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145012" y="9917276"/>
                <a:ext cx="4740746" cy="245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012" y="9917276"/>
                <a:ext cx="4740746" cy="24505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240804" y="10593237"/>
                <a:ext cx="11945758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func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04" y="10593237"/>
                <a:ext cx="11945758" cy="920637"/>
              </a:xfrm>
              <a:prstGeom prst="rect">
                <a:avLst/>
              </a:prstGeom>
              <a:blipFill>
                <a:blip r:embed="rId10"/>
                <a:stretch>
                  <a:fillRect l="-2348" t="-6623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F5FB908-18DA-4EA1-839E-2CFD8190EC3F}"/>
              </a:ext>
            </a:extLst>
          </p:cNvPr>
          <p:cNvGrpSpPr/>
          <p:nvPr/>
        </p:nvGrpSpPr>
        <p:grpSpPr>
          <a:xfrm>
            <a:off x="3800096" y="7194028"/>
            <a:ext cx="19382961" cy="2782266"/>
            <a:chOff x="389059" y="4458811"/>
            <a:chExt cx="19382961" cy="198167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D4DA14C-431F-40A0-89C4-72BD53B65B20}"/>
                </a:ext>
              </a:extLst>
            </p:cNvPr>
            <p:cNvGrpSpPr/>
            <p:nvPr/>
          </p:nvGrpSpPr>
          <p:grpSpPr>
            <a:xfrm>
              <a:off x="389059" y="4458811"/>
              <a:ext cx="18693406" cy="1671584"/>
              <a:chOff x="222935" y="1984112"/>
              <a:chExt cx="9346703" cy="835792"/>
            </a:xfrm>
            <a:solidFill>
              <a:srgbClr val="327E3B"/>
            </a:solidFill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967DB2-EB89-482A-A7B7-E0DDA03037DD}"/>
                  </a:ext>
                </a:extLst>
              </p:cNvPr>
              <p:cNvSpPr/>
              <p:nvPr/>
            </p:nvSpPr>
            <p:spPr>
              <a:xfrm>
                <a:off x="507529" y="1984112"/>
                <a:ext cx="3655058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995D48C-5365-43F8-BD50-EA242B5453C6}"/>
                  </a:ext>
                </a:extLst>
              </p:cNvPr>
              <p:cNvSpPr/>
              <p:nvPr/>
            </p:nvSpPr>
            <p:spPr>
              <a:xfrm>
                <a:off x="222935" y="2186870"/>
                <a:ext cx="540000" cy="38461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CD074B1-130C-4DBF-B920-CB5C43E19335}"/>
                  </a:ext>
                </a:extLst>
              </p:cNvPr>
              <p:cNvSpPr/>
              <p:nvPr/>
            </p:nvSpPr>
            <p:spPr>
              <a:xfrm>
                <a:off x="6191460" y="2090731"/>
                <a:ext cx="3378178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E9690EB-8488-4FDD-925D-36D2E32FBA25}"/>
                  </a:ext>
                </a:extLst>
              </p:cNvPr>
              <p:cNvSpPr/>
              <p:nvPr/>
            </p:nvSpPr>
            <p:spPr>
              <a:xfrm>
                <a:off x="5893202" y="2216805"/>
                <a:ext cx="540000" cy="38461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1640A52-3127-45B7-9B93-85B6B29D6CAF}"/>
                    </a:ext>
                  </a:extLst>
                </p:cNvPr>
                <p:cNvSpPr/>
                <p:nvPr/>
              </p:nvSpPr>
              <p:spPr>
                <a:xfrm>
                  <a:off x="1338485" y="4599876"/>
                  <a:ext cx="7236671" cy="15802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8485" y="4599876"/>
                  <a:ext cx="7236671" cy="158025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6C98E76-9139-4639-92CB-EDD05E3729AB}"/>
                    </a:ext>
                  </a:extLst>
                </p:cNvPr>
                <p:cNvSpPr/>
                <p:nvPr/>
              </p:nvSpPr>
              <p:spPr>
                <a:xfrm>
                  <a:off x="12535349" y="4860222"/>
                  <a:ext cx="7236671" cy="15802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35349" y="4860222"/>
                  <a:ext cx="7236671" cy="15802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72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761806" y="5119818"/>
            <a:ext cx="18703278" cy="3403551"/>
            <a:chOff x="414895" y="4653967"/>
            <a:chExt cx="18435704" cy="2846773"/>
          </a:xfrm>
        </p:grpSpPr>
        <p:grpSp>
          <p:nvGrpSpPr>
            <p:cNvPr id="94" name="Group 93"/>
            <p:cNvGrpSpPr/>
            <p:nvPr/>
          </p:nvGrpSpPr>
          <p:grpSpPr>
            <a:xfrm>
              <a:off x="414895" y="4653967"/>
              <a:ext cx="18435704" cy="1859832"/>
              <a:chOff x="235853" y="2081690"/>
              <a:chExt cx="9217852" cy="929916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4" y="2081690"/>
                <a:ext cx="3566571" cy="83171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35853" y="2275769"/>
                <a:ext cx="532275" cy="451663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05237" y="2139289"/>
                <a:ext cx="3348468" cy="87231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21615" y="2369537"/>
                <a:ext cx="532275" cy="451663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708631" y="4670746"/>
                  <a:ext cx="7517115" cy="28299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fr-FR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>
                              <m:fPr>
                                <m:ctrlPr>
                                  <a:rPr lang="en-GB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fr-FR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31" y="4670746"/>
                  <a:ext cx="7517115" cy="282999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214535" y="9092129"/>
            <a:ext cx="24153914" cy="4118148"/>
            <a:chOff x="48567" y="4381500"/>
            <a:chExt cx="24153914" cy="369642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96986" y="4991101"/>
              <a:ext cx="24105495" cy="308682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145581"/>
              <a:chOff x="410517" y="4648200"/>
              <a:chExt cx="3991941" cy="1145581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79"/>
                <a:ext cx="2872840" cy="1024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85123" y="789156"/>
            <a:ext cx="23970219" cy="5545089"/>
            <a:chOff x="944472" y="3965475"/>
            <a:chExt cx="23970219" cy="5349994"/>
          </a:xfrm>
        </p:grpSpPr>
        <p:sp>
          <p:nvSpPr>
            <p:cNvPr id="42" name="Rounded Rectangle 41"/>
            <p:cNvSpPr/>
            <p:nvPr/>
          </p:nvSpPr>
          <p:spPr>
            <a:xfrm>
              <a:off x="1122303" y="4263431"/>
              <a:ext cx="23741053" cy="391180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45.6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435408" y="4206790"/>
                  <a:ext cx="23479283" cy="5108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nl-NL" sz="4800" b="1" dirty="0"/>
                    <a:t>.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𝑂𝑥𝑦𝑧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𝑀(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0 ;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⁡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− 1 ;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⁡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2 )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fr-FR" sz="4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  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fr-FR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fr-FR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5400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fr-FR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fr-FR" sz="4800" dirty="0"/>
                    <a:t> .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𝑀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cắt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cả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408" y="4206790"/>
                  <a:ext cx="23479283" cy="5108679"/>
                </a:xfrm>
                <a:prstGeom prst="rect">
                  <a:avLst/>
                </a:prstGeom>
                <a:blipFill>
                  <a:blip r:embed="rId5"/>
                  <a:stretch>
                    <a:fillRect l="-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771677" y="7044014"/>
            <a:ext cx="19382961" cy="2782266"/>
            <a:chOff x="389059" y="4458811"/>
            <a:chExt cx="19382961" cy="1981670"/>
          </a:xfrm>
        </p:grpSpPr>
        <p:grpSp>
          <p:nvGrpSpPr>
            <p:cNvPr id="80" name="Group 79"/>
            <p:cNvGrpSpPr/>
            <p:nvPr/>
          </p:nvGrpSpPr>
          <p:grpSpPr>
            <a:xfrm>
              <a:off x="389059" y="4458811"/>
              <a:ext cx="18693406" cy="1671584"/>
              <a:chOff x="222935" y="1984112"/>
              <a:chExt cx="9346703" cy="835792"/>
            </a:xfrm>
            <a:solidFill>
              <a:srgbClr val="327E3B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507529" y="1984112"/>
                <a:ext cx="3655058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935" y="2186870"/>
                <a:ext cx="540000" cy="38461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191460" y="2090731"/>
                <a:ext cx="3378178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93202" y="2216805"/>
                <a:ext cx="540000" cy="38461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38485" y="4599876"/>
                  <a:ext cx="7236671" cy="15802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8485" y="4599876"/>
                  <a:ext cx="7236671" cy="158025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2535349" y="4860222"/>
                  <a:ext cx="7236671" cy="15802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35349" y="4860222"/>
                  <a:ext cx="7236671" cy="15802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77360" y="5563094"/>
                <a:ext cx="5181226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fr-FR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fr-FR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360" y="5563094"/>
                <a:ext cx="5181226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34431" y="10458175"/>
                <a:ext cx="23549755" cy="2298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66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fr-FR" sz="6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sz="6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6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6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66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fr-FR" sz="6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fr-FR" sz="6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6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6600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1" y="10458175"/>
                <a:ext cx="23549755" cy="2298065"/>
              </a:xfrm>
              <a:prstGeom prst="rect">
                <a:avLst/>
              </a:prstGeom>
              <a:blipFill rotWithShape="0">
                <a:blip r:embed="rId9"/>
                <a:stretch>
                  <a:fillRect l="-1165" t="-6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2789826" y="764302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5658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D9EA7DF8-30D1-4B4A-A154-C3F34C19F67F}"/>
              </a:ext>
            </a:extLst>
          </p:cNvPr>
          <p:cNvGrpSpPr/>
          <p:nvPr/>
        </p:nvGrpSpPr>
        <p:grpSpPr>
          <a:xfrm>
            <a:off x="6220" y="4673885"/>
            <a:ext cx="23559616" cy="2828396"/>
            <a:chOff x="422363" y="4645333"/>
            <a:chExt cx="23559616" cy="282839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52155F1-9707-42CD-916C-8F5A150FAEB6}"/>
                </a:ext>
              </a:extLst>
            </p:cNvPr>
            <p:cNvGrpSpPr/>
            <p:nvPr/>
          </p:nvGrpSpPr>
          <p:grpSpPr>
            <a:xfrm>
              <a:off x="422363" y="4645333"/>
              <a:ext cx="23559616" cy="2828396"/>
              <a:chOff x="239587" y="2077373"/>
              <a:chExt cx="11779808" cy="1414198"/>
            </a:xfrm>
            <a:solidFill>
              <a:srgbClr val="327E3B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737DE38-EECC-41F9-B251-5792E0792039}"/>
                      </a:ext>
                    </a:extLst>
                  </p:cNvPr>
                  <p:cNvSpPr/>
                  <p:nvPr/>
                </p:nvSpPr>
                <p:spPr>
                  <a:xfrm>
                    <a:off x="3579660" y="2077674"/>
                    <a:ext cx="2468235" cy="1413897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en-GB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GB" sz="48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4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e>
                                  <m:r>
                                    <a:rPr lang="en-GB" sz="4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4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e>
                                  <m:r>
                                    <a:rPr lang="en-GB" sz="4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9" name="Rectangle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9660" y="2077674"/>
                    <a:ext cx="2468235" cy="141389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6819444-63EB-4C8B-A9A9-40B43728926A}"/>
                  </a:ext>
                </a:extLst>
              </p:cNvPr>
              <p:cNvSpPr/>
              <p:nvPr/>
            </p:nvSpPr>
            <p:spPr>
              <a:xfrm>
                <a:off x="3203360" y="254656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DB53738-3D56-4F6F-AF53-4E3B7B400590}"/>
                  </a:ext>
                </a:extLst>
              </p:cNvPr>
              <p:cNvSpPr/>
              <p:nvPr/>
            </p:nvSpPr>
            <p:spPr>
              <a:xfrm>
                <a:off x="531851" y="2091545"/>
                <a:ext cx="2468235" cy="129348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2216902-9C3D-4A30-8EE5-931071532656}"/>
                  </a:ext>
                </a:extLst>
              </p:cNvPr>
              <p:cNvSpPr/>
              <p:nvPr/>
            </p:nvSpPr>
            <p:spPr>
              <a:xfrm>
                <a:off x="239587" y="257450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EEAC38E-0657-4EFC-9F83-DF31BE5F0607}"/>
                  </a:ext>
                </a:extLst>
              </p:cNvPr>
              <p:cNvSpPr/>
              <p:nvPr/>
            </p:nvSpPr>
            <p:spPr>
              <a:xfrm>
                <a:off x="6544723" y="2077373"/>
                <a:ext cx="2468235" cy="141389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090FD58-8423-4909-8ABF-FDE7F0BE6BF5}"/>
                  </a:ext>
                </a:extLst>
              </p:cNvPr>
              <p:cNvSpPr/>
              <p:nvPr/>
            </p:nvSpPr>
            <p:spPr>
              <a:xfrm>
                <a:off x="6252459" y="257450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C7F0A81-CBA8-4070-802E-85FC396919C5}"/>
                  </a:ext>
                </a:extLst>
              </p:cNvPr>
              <p:cNvSpPr/>
              <p:nvPr/>
            </p:nvSpPr>
            <p:spPr>
              <a:xfrm>
                <a:off x="9551160" y="2077373"/>
                <a:ext cx="2468235" cy="141389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D6C3C899-CB57-4893-B547-08D57878D5E8}"/>
                  </a:ext>
                </a:extLst>
              </p:cNvPr>
              <p:cNvSpPr/>
              <p:nvPr/>
            </p:nvSpPr>
            <p:spPr>
              <a:xfrm>
                <a:off x="9258896" y="257450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562EA93-F587-43D5-B82A-9BE40F71F45C}"/>
                    </a:ext>
                  </a:extLst>
                </p:cNvPr>
                <p:cNvSpPr/>
                <p:nvPr/>
              </p:nvSpPr>
              <p:spPr>
                <a:xfrm>
                  <a:off x="1799367" y="4693603"/>
                  <a:ext cx="3100801" cy="24505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367" y="4693603"/>
                  <a:ext cx="3100801" cy="24505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70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A1B9ECE-2DF8-49C9-9990-29327888E3CD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50206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502061" cy="8309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6C15ACA-34F2-4AB3-BC41-4571397C9AB7}"/>
                    </a:ext>
                  </a:extLst>
                </p:cNvPr>
                <p:cNvSpPr/>
                <p:nvPr/>
              </p:nvSpPr>
              <p:spPr>
                <a:xfrm>
                  <a:off x="13710952" y="4686032"/>
                  <a:ext cx="3631577" cy="24505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0952" y="4686032"/>
                  <a:ext cx="3631577" cy="24505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99CA8E-7101-4936-86C0-98DB6C6C17BC}"/>
                    </a:ext>
                  </a:extLst>
                </p:cNvPr>
                <p:cNvSpPr/>
                <p:nvPr/>
              </p:nvSpPr>
              <p:spPr>
                <a:xfrm>
                  <a:off x="19757347" y="4693603"/>
                  <a:ext cx="3411594" cy="24505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7347" y="4693603"/>
                  <a:ext cx="3411594" cy="245054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21952" y="7158616"/>
            <a:ext cx="24094401" cy="6557383"/>
            <a:chOff x="48567" y="4381500"/>
            <a:chExt cx="24094401" cy="620988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0"/>
              <a:ext cx="23789007" cy="560028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298519" y="127644"/>
            <a:ext cx="23831662" cy="7044503"/>
            <a:chOff x="966659" y="-534735"/>
            <a:chExt cx="23831662" cy="7243490"/>
          </a:xfrm>
        </p:grpSpPr>
        <p:sp>
          <p:nvSpPr>
            <p:cNvPr id="42" name="Rounded Rectangle 41"/>
            <p:cNvSpPr/>
            <p:nvPr/>
          </p:nvSpPr>
          <p:spPr>
            <a:xfrm>
              <a:off x="1057268" y="53108"/>
              <a:ext cx="23741053" cy="387321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66659" y="-534735"/>
              <a:ext cx="4435805" cy="1061477"/>
              <a:chOff x="966659" y="-534735"/>
              <a:chExt cx="4435805" cy="106147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899404" y="-534735"/>
                <a:ext cx="3503060" cy="923274"/>
                <a:chOff x="2566154" y="-172785"/>
                <a:chExt cx="3503060" cy="92327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901632" y="-1487261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-172785"/>
                  <a:ext cx="3061079" cy="923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45.7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66659" y="-513733"/>
                <a:ext cx="1076356" cy="1040475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396050" y="490112"/>
                  <a:ext cx="22917311" cy="6218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𝑶𝒙𝒚𝒛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</m:e>
                      </m:d>
                      <m:r>
                        <a:rPr lang="fr-FR" sz="4800" b="1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fr-FR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nằm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mọi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GB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spcAft>
                      <a:spcPts val="600"/>
                    </a:spcAft>
                  </a:pPr>
                  <a:r>
                    <a:rPr lang="en-GB" sz="6000" dirty="0"/>
                    <a:t> </a:t>
                  </a:r>
                </a:p>
                <a:p>
                  <a:pPr>
                    <a:spcAft>
                      <a:spcPts val="600"/>
                    </a:spcAft>
                  </a:pPr>
                  <a:endParaRPr lang="en-GB" sz="6000" dirty="0"/>
                </a:p>
                <a:p>
                  <a:pPr>
                    <a:spcAft>
                      <a:spcPts val="600"/>
                    </a:spcAft>
                  </a:pPr>
                  <a:r>
                    <a:rPr lang="en-GB" sz="6000" dirty="0"/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050" y="490112"/>
                  <a:ext cx="22917311" cy="6218643"/>
                </a:xfrm>
                <a:prstGeom prst="rect">
                  <a:avLst/>
                </a:prstGeom>
                <a:blipFill>
                  <a:blip r:embed="rId13"/>
                  <a:stretch>
                    <a:fillRect l="-1197" t="-2417" r="-1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066206" y="8043028"/>
                <a:ext cx="220734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func>
                      <m:func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:</m:t>
                        </m:r>
                      </m:fName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GB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06" y="8043028"/>
                <a:ext cx="22073408" cy="830997"/>
              </a:xfrm>
              <a:prstGeom prst="rect">
                <a:avLst/>
              </a:prstGeom>
              <a:blipFill>
                <a:blip r:embed="rId14"/>
                <a:stretch>
                  <a:fillRect l="-1270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935646" y="11368339"/>
                <a:ext cx="20223253" cy="245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8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GB" sz="48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GB" sz="48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48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  <m:r>
                        <a:rPr lang="en-GB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46" y="11368339"/>
                <a:ext cx="20223253" cy="24505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910885" y="9242074"/>
                <a:ext cx="227200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GB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5" y="9242074"/>
                <a:ext cx="22720014" cy="830997"/>
              </a:xfrm>
              <a:prstGeom prst="rect">
                <a:avLst/>
              </a:prstGeom>
              <a:blipFill>
                <a:blip r:embed="rId16"/>
                <a:stretch>
                  <a:fillRect l="-1207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910885" y="10044348"/>
                <a:ext cx="22228729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GB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GB" sz="48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𝒅</m:t>
                    </m:r>
                    <m:func>
                      <m:func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begChr m:val="{"/>
                            <m:endChr m:val=""/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eqArr>
                          </m:e>
                        </m:d>
                      </m:e>
                    </m:func>
                    <m:r>
                      <a:rPr lang="en-GB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5" y="10044348"/>
                <a:ext cx="22228729" cy="1740028"/>
              </a:xfrm>
              <a:prstGeom prst="rect">
                <a:avLst/>
              </a:prstGeom>
              <a:blipFill>
                <a:blip r:embed="rId17"/>
                <a:stretch>
                  <a:fillRect l="-1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12048386" y="561227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4919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82" grpId="0"/>
      <p:bldP spid="56" grpId="0"/>
      <p:bldP spid="39" grpId="0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43327" y="8523288"/>
            <a:ext cx="24153914" cy="4729380"/>
            <a:chOff x="48567" y="4381500"/>
            <a:chExt cx="24153914" cy="412099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96986" y="4991102"/>
              <a:ext cx="24105495" cy="35113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107629"/>
              <a:chOff x="410517" y="4648200"/>
              <a:chExt cx="3991941" cy="1107629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79"/>
                <a:ext cx="2872840" cy="98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91746" y="516058"/>
            <a:ext cx="24090802" cy="6991529"/>
            <a:chOff x="944472" y="3960585"/>
            <a:chExt cx="24090802" cy="7257857"/>
          </a:xfrm>
        </p:grpSpPr>
        <p:sp>
          <p:nvSpPr>
            <p:cNvPr id="42" name="Rounded Rectangle 41"/>
            <p:cNvSpPr/>
            <p:nvPr/>
          </p:nvSpPr>
          <p:spPr>
            <a:xfrm>
              <a:off x="1144604" y="4270097"/>
              <a:ext cx="23741053" cy="55605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45.8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555991" y="3960585"/>
                  <a:ext cx="23479283" cy="7257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nl-NL" sz="4800" b="1" dirty="0"/>
                    <a:t>. </a:t>
                  </a: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không gian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𝑶𝒙𝒚𝒛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cho 2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f>
                            <m:f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f>
                            <m:f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Biết rằng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//</m:t>
                      </m:r>
                      <m:r>
                        <a:rPr lang="fr-FR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cắt các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lần lượt tại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 điểm </a:t>
                  </a:r>
                  <a14:m>
                    <m:oMath xmlns:m="http://schemas.openxmlformats.org/officeDocument/2006/math"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tọa độ nguyên). Phương trình của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</a:t>
                  </a:r>
                  <a:endPara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5991" y="3960585"/>
                  <a:ext cx="23479283" cy="7257857"/>
                </a:xfrm>
                <a:prstGeom prst="rect">
                  <a:avLst/>
                </a:prstGeom>
                <a:blipFill>
                  <a:blip r:embed="rId4"/>
                  <a:stretch>
                    <a:fillRect l="-1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-47702" y="6541468"/>
            <a:ext cx="24344943" cy="1665717"/>
            <a:chOff x="425801" y="4954236"/>
            <a:chExt cx="24344943" cy="1258471"/>
          </a:xfrm>
        </p:grpSpPr>
        <p:grpSp>
          <p:nvGrpSpPr>
            <p:cNvPr id="40" name="Group 39"/>
            <p:cNvGrpSpPr/>
            <p:nvPr/>
          </p:nvGrpSpPr>
          <p:grpSpPr>
            <a:xfrm>
              <a:off x="425801" y="4978171"/>
              <a:ext cx="24049514" cy="1234536"/>
              <a:chOff x="241306" y="2243792"/>
              <a:chExt cx="12024757" cy="617268"/>
            </a:xfrm>
            <a:solidFill>
              <a:srgbClr val="327E3B"/>
            </a:solidFill>
          </p:grpSpPr>
          <p:sp>
            <p:nvSpPr>
              <p:cNvPr id="62" name="Rectangle 61"/>
              <p:cNvSpPr/>
              <p:nvPr/>
            </p:nvSpPr>
            <p:spPr>
              <a:xfrm>
                <a:off x="3538287" y="2243792"/>
                <a:ext cx="2715891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247742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31851" y="2243792"/>
                <a:ext cx="2758779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41306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44723" y="2243792"/>
                <a:ext cx="2715891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254178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551160" y="2243792"/>
                <a:ext cx="271490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9260615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87696" y="4954236"/>
                  <a:ext cx="5458546" cy="11181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696" y="4954236"/>
                  <a:ext cx="5458546" cy="11181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7276045" y="5011924"/>
                  <a:ext cx="5458546" cy="11145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045" y="5011924"/>
                  <a:ext cx="5458546" cy="111454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360945" y="5011924"/>
                  <a:ext cx="5458546" cy="11181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0945" y="5011924"/>
                  <a:ext cx="5458546" cy="11181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9312198" y="5041909"/>
                  <a:ext cx="5458546" cy="11145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2198" y="5041909"/>
                  <a:ext cx="5458546" cy="111454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24447" y="9679551"/>
                <a:ext cx="228291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nl-NL" sz="48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,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nl-NL" sz="48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47" y="9679551"/>
                <a:ext cx="22829188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228" t="-17647" b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69888" y="10748263"/>
                <a:ext cx="22738305" cy="1659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nl-NL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vectơ pháp tuyến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nl-NL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88" y="10748263"/>
                <a:ext cx="22738305" cy="1659300"/>
              </a:xfrm>
              <a:prstGeom prst="rect">
                <a:avLst/>
              </a:prstGeom>
              <a:blipFill rotWithShape="0">
                <a:blip r:embed="rId10"/>
                <a:stretch>
                  <a:fillRect l="-1206" t="-3676" b="-18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1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57185" y="8549236"/>
            <a:ext cx="24153914" cy="4236224"/>
            <a:chOff x="48567" y="4381500"/>
            <a:chExt cx="24153914" cy="410349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96986" y="4991102"/>
              <a:ext cx="24105495" cy="349389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107629"/>
              <a:chOff x="410517" y="4648200"/>
              <a:chExt cx="3991941" cy="1107629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79"/>
                <a:ext cx="2872840" cy="98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91715" y="127077"/>
            <a:ext cx="23907715" cy="6991529"/>
            <a:chOff x="944472" y="3561226"/>
            <a:chExt cx="23907715" cy="7257857"/>
          </a:xfrm>
        </p:grpSpPr>
        <p:sp>
          <p:nvSpPr>
            <p:cNvPr id="42" name="Rounded Rectangle 41"/>
            <p:cNvSpPr/>
            <p:nvPr/>
          </p:nvSpPr>
          <p:spPr>
            <a:xfrm>
              <a:off x="1100275" y="4302848"/>
              <a:ext cx="23741053" cy="55605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45.8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372904" y="3561226"/>
                  <a:ext cx="23479283" cy="7257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nl-NL" sz="4800" b="1" dirty="0"/>
                    <a:t>. </a:t>
                  </a: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không gian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𝑶𝒙𝒚𝒛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cho 2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f>
                            <m:f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f>
                            <m:f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Biết rằng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//</m:t>
                      </m:r>
                      <m:r>
                        <a:rPr lang="fr-FR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cắt các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lần lượt tại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 điểm </a:t>
                  </a:r>
                  <a14:m>
                    <m:oMath xmlns:m="http://schemas.openxmlformats.org/officeDocument/2006/math"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tọa độ nguyên). Phương trình của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</a:t>
                  </a:r>
                  <a:endPara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904" y="3561226"/>
                  <a:ext cx="23479283" cy="7257857"/>
                </a:xfrm>
                <a:prstGeom prst="rect">
                  <a:avLst/>
                </a:prstGeom>
                <a:blipFill>
                  <a:blip r:embed="rId4"/>
                  <a:stretch>
                    <a:fillRect l="-1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82365" y="9746427"/>
                <a:ext cx="23103555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65" y="9746427"/>
                <a:ext cx="23103555" cy="920637"/>
              </a:xfrm>
              <a:prstGeom prst="rect">
                <a:avLst/>
              </a:prstGeom>
              <a:blipFill rotWithShape="0">
                <a:blip r:embed="rId5"/>
                <a:stretch>
                  <a:fillRect l="-1214" t="-6623" b="-33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93259" y="11021176"/>
                <a:ext cx="23103555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𝟖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𝟖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59" y="11021176"/>
                <a:ext cx="23103555" cy="9206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9057" y="6410536"/>
            <a:ext cx="24344943" cy="1665717"/>
            <a:chOff x="425801" y="4954236"/>
            <a:chExt cx="24344943" cy="1258471"/>
          </a:xfrm>
        </p:grpSpPr>
        <p:grpSp>
          <p:nvGrpSpPr>
            <p:cNvPr id="40" name="Group 39"/>
            <p:cNvGrpSpPr/>
            <p:nvPr/>
          </p:nvGrpSpPr>
          <p:grpSpPr>
            <a:xfrm>
              <a:off x="425801" y="4978171"/>
              <a:ext cx="24049514" cy="1234536"/>
              <a:chOff x="241306" y="2243792"/>
              <a:chExt cx="12024757" cy="617268"/>
            </a:xfrm>
            <a:solidFill>
              <a:srgbClr val="327E3B"/>
            </a:solidFill>
          </p:grpSpPr>
          <p:sp>
            <p:nvSpPr>
              <p:cNvPr id="62" name="Rectangle 61"/>
              <p:cNvSpPr/>
              <p:nvPr/>
            </p:nvSpPr>
            <p:spPr>
              <a:xfrm>
                <a:off x="3538287" y="2243792"/>
                <a:ext cx="2715891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247742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31851" y="2243792"/>
                <a:ext cx="2758779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41306" y="2303046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44723" y="2243792"/>
                <a:ext cx="2715891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254178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551160" y="2243792"/>
                <a:ext cx="271490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9260615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87696" y="4954236"/>
                  <a:ext cx="5458546" cy="11181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696" y="4954236"/>
                  <a:ext cx="5458546" cy="11181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7276045" y="5011924"/>
                  <a:ext cx="5458546" cy="11145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045" y="5011924"/>
                  <a:ext cx="5458546" cy="111454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360945" y="5011924"/>
                  <a:ext cx="5458546" cy="11181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0945" y="5011924"/>
                  <a:ext cx="5458546" cy="11181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9312198" y="5041909"/>
                  <a:ext cx="5458546" cy="11145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2198" y="5041909"/>
                  <a:ext cx="5458546" cy="111454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86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105876" y="7631039"/>
            <a:ext cx="24189585" cy="5722429"/>
            <a:chOff x="48567" y="4381500"/>
            <a:chExt cx="24189585" cy="55371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449145" y="4856813"/>
              <a:ext cx="23789007" cy="506181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385472" y="295385"/>
            <a:ext cx="24155235" cy="5509769"/>
            <a:chOff x="966659" y="-534735"/>
            <a:chExt cx="24155235" cy="5900452"/>
          </a:xfrm>
        </p:grpSpPr>
        <p:sp>
          <p:nvSpPr>
            <p:cNvPr id="42" name="Rounded Rectangle 41"/>
            <p:cNvSpPr/>
            <p:nvPr/>
          </p:nvSpPr>
          <p:spPr>
            <a:xfrm>
              <a:off x="966659" y="-120152"/>
              <a:ext cx="23741053" cy="532018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66659" y="-534735"/>
              <a:ext cx="4414862" cy="1061479"/>
              <a:chOff x="966659" y="-534735"/>
              <a:chExt cx="4414862" cy="1061479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878461" y="-534735"/>
                <a:ext cx="3503060" cy="1061479"/>
                <a:chOff x="2545211" y="-172785"/>
                <a:chExt cx="3503060" cy="1061479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776503" y="-1383074"/>
                  <a:ext cx="104047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-172785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66659" y="-513733"/>
                <a:ext cx="1076356" cy="1040475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642611" y="-315677"/>
                  <a:ext cx="23479283" cy="5681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Oxyz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GB" sz="4800" b="1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5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5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GB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6000" b="1" i="1">
                          <a:latin typeface="Cambria Math" panose="02040503050406030204" pitchFamily="18" charset="0"/>
                        </a:rPr>
                        <m:t>𝛥</m:t>
                      </m:r>
                    </m:oMath>
                  </a14:m>
                  <a:r>
                    <a:rPr lang="en-GB" sz="4800" dirty="0"/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cắt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000" b="1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6000" b="1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6000" b="1" i="1" dirty="0">
                      <a:latin typeface="Cambria Math" panose="02040503050406030204" pitchFamily="18" charset="0"/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6000" b="1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6000" b="1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GB" sz="4800" dirty="0"/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song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song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14:m>
                    <m:oMath xmlns:m="http://schemas.openxmlformats.org/officeDocument/2006/math">
                      <m:r>
                        <a:rPr lang="en-GB" sz="5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5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GB" sz="4800" dirty="0"/>
                    <a:t> 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qua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nào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dưới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đây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?</a:t>
                  </a:r>
                  <a:r>
                    <a:rPr lang="en-US" sz="4800" dirty="0"/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611" y="-315677"/>
                  <a:ext cx="23479283" cy="5681394"/>
                </a:xfrm>
                <a:prstGeom prst="rect">
                  <a:avLst/>
                </a:prstGeom>
                <a:blipFill>
                  <a:blip r:embed="rId4"/>
                  <a:stretch>
                    <a:fillRect l="-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91064" y="8925104"/>
                <a:ext cx="11934671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sz="48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;−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d>
                                  <m:dPr>
                                    <m:ctrlP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GB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64" y="8925104"/>
                <a:ext cx="11934671" cy="17400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423489" y="9168470"/>
                <a:ext cx="12637696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GB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489" y="9168470"/>
                <a:ext cx="12637696" cy="9254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95676" y="6059147"/>
            <a:ext cx="23556178" cy="1234536"/>
            <a:chOff x="425801" y="4978171"/>
            <a:chExt cx="23556178" cy="1234536"/>
          </a:xfrm>
        </p:grpSpPr>
        <p:grpSp>
          <p:nvGrpSpPr>
            <p:cNvPr id="55" name="Group 54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9" name="Rectangle 68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28167"/>
                  <a:ext cx="3533340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28167"/>
                  <a:ext cx="3533340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394210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𝑵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− 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 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3942105" cy="8309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933591" y="5128167"/>
                  <a:ext cx="363157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4800" b="1" i="1" dirty="0">
                      <a:solidFill>
                        <a:schemeClr val="bg1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P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GB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a:rPr lang="en-US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GB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GB" sz="4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GB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4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5128167"/>
                  <a:ext cx="3631577" cy="83099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731" t="-15441" b="-397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965515" y="5128167"/>
                  <a:ext cx="3411594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(−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5515" y="5128167"/>
                  <a:ext cx="3411594" cy="83099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1660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913861" y="10965177"/>
                <a:ext cx="19901982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// </m:t>
                      </m:r>
                      <m:sSub>
                        <m:sSubPr>
                          <m:ctrlP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GB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61" y="10965177"/>
                <a:ext cx="19901982" cy="17400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9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3" grpId="0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52658" y="8550868"/>
            <a:ext cx="24153914" cy="4819156"/>
            <a:chOff x="48567" y="4381500"/>
            <a:chExt cx="24153914" cy="444648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96986" y="4991101"/>
              <a:ext cx="24105495" cy="383688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107629"/>
              <a:chOff x="410517" y="4648200"/>
              <a:chExt cx="3991941" cy="1107629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79"/>
                <a:ext cx="2872840" cy="98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4303" y="98656"/>
            <a:ext cx="23881217" cy="6991529"/>
            <a:chOff x="944472" y="3594776"/>
            <a:chExt cx="23881217" cy="7257857"/>
          </a:xfrm>
        </p:grpSpPr>
        <p:sp>
          <p:nvSpPr>
            <p:cNvPr id="42" name="Rounded Rectangle 41"/>
            <p:cNvSpPr/>
            <p:nvPr/>
          </p:nvSpPr>
          <p:spPr>
            <a:xfrm>
              <a:off x="1084636" y="4191670"/>
              <a:ext cx="23741053" cy="55605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45.8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346406" y="3594776"/>
                  <a:ext cx="23479283" cy="7257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nl-NL" sz="4800" b="1" dirty="0"/>
                    <a:t>. </a:t>
                  </a: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không gian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𝑶𝒙𝒚𝒛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cho 2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f>
                            <m:f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f>
                            <m:f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Biết rằng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//</m:t>
                      </m:r>
                      <m:r>
                        <a:rPr lang="fr-FR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cắt các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lần lượt tại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 điểm </a:t>
                  </a:r>
                  <a14:m>
                    <m:oMath xmlns:m="http://schemas.openxmlformats.org/officeDocument/2006/math"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tọa độ nguyên). Phương trình của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</a:t>
                  </a:r>
                  <a:endPara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406" y="3594776"/>
                  <a:ext cx="23479283" cy="7257857"/>
                </a:xfrm>
                <a:prstGeom prst="rect">
                  <a:avLst/>
                </a:prstGeom>
                <a:blipFill>
                  <a:blip r:embed="rId4"/>
                  <a:stretch>
                    <a:fillRect l="-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44265" y="9518150"/>
                <a:ext cx="21020335" cy="1016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b="1" i="1" smtClean="0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  <m:r>
                        <a:rPr lang="nl-NL" sz="4800" b="1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𝟐𝟓𝟏</m:t>
                          </m:r>
                          <m:sSup>
                            <m:sSup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𝟒𝟑𝟐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𝟏𝟗𝟐</m:t>
                          </m:r>
                        </m:e>
                      </m:rad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  <m:r>
                        <a:rPr lang="nl-NL" sz="48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𝟐𝟓𝟏</m:t>
                      </m:r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𝟒𝟑𝟐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𝟏𝟖𝟏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65" y="9518150"/>
                <a:ext cx="21020335" cy="101668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0231" y="10931175"/>
                <a:ext cx="3923510" cy="1848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400" b="1" i="1">
                                      <a:latin typeface="Cambria Math" panose="02040503050406030204" pitchFamily="18" charset="0"/>
                                    </a:rPr>
                                    <m:t>𝟏𝟖𝟏</m:t>
                                  </m:r>
                                </m:num>
                                <m:den>
                                  <m:r>
                                    <a:rPr lang="nl-NL" sz="4400" b="1" i="1">
                                      <a:latin typeface="Cambria Math" panose="02040503050406030204" pitchFamily="18" charset="0"/>
                                    </a:rPr>
                                    <m:t>𝟐𝟓𝟏</m:t>
                                  </m:r>
                                </m:den>
                              </m:f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1" y="10931175"/>
                <a:ext cx="3923510" cy="1848455"/>
              </a:xfrm>
              <a:prstGeom prst="rect">
                <a:avLst/>
              </a:prstGeom>
              <a:blipFill rotWithShape="0">
                <a:blip r:embed="rId10"/>
                <a:stretch>
                  <a:fillRect r="-54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6C387DA-A4FC-4FE6-A987-B166A82A59F0}"/>
              </a:ext>
            </a:extLst>
          </p:cNvPr>
          <p:cNvGrpSpPr/>
          <p:nvPr/>
        </p:nvGrpSpPr>
        <p:grpSpPr>
          <a:xfrm>
            <a:off x="39057" y="6410536"/>
            <a:ext cx="24344943" cy="1665717"/>
            <a:chOff x="425801" y="4954236"/>
            <a:chExt cx="24344943" cy="125847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1473BD1-624B-4B86-A175-D416E861BB57}"/>
                </a:ext>
              </a:extLst>
            </p:cNvPr>
            <p:cNvGrpSpPr/>
            <p:nvPr/>
          </p:nvGrpSpPr>
          <p:grpSpPr>
            <a:xfrm>
              <a:off x="425801" y="4978171"/>
              <a:ext cx="24049514" cy="1234536"/>
              <a:chOff x="241306" y="2243792"/>
              <a:chExt cx="12024757" cy="617268"/>
            </a:xfrm>
            <a:solidFill>
              <a:srgbClr val="327E3B"/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E6CF3BD-3393-4B05-93B2-FD4CFCE9A736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715891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958DC50-2137-4702-8DA0-B0ACADCA1E1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016ED3F-6C3A-4333-AAF4-3BC56243588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758779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C2EEE45-A60E-498D-B330-7C5DC9E7A296}"/>
                  </a:ext>
                </a:extLst>
              </p:cNvPr>
              <p:cNvSpPr/>
              <p:nvPr/>
            </p:nvSpPr>
            <p:spPr>
              <a:xfrm>
                <a:off x="241306" y="2303046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71E3B14-D472-439F-823F-185AD0C72DC3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715891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F72DA20-AB08-4B91-A2BF-6A73361D7662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0E982E8-FC03-4E4C-B035-714770D959D0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71490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F7A9AB6-0382-4679-A264-410FC6A4D2D3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521D52A-ECBF-4D8F-BC69-9A023E44E305}"/>
                    </a:ext>
                  </a:extLst>
                </p:cNvPr>
                <p:cNvSpPr/>
                <p:nvPr/>
              </p:nvSpPr>
              <p:spPr>
                <a:xfrm>
                  <a:off x="1387696" y="4954236"/>
                  <a:ext cx="5458546" cy="11181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696" y="4954236"/>
                  <a:ext cx="5458546" cy="11181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2763C76-CB9C-4F10-BF42-B1C1E58162BF}"/>
                    </a:ext>
                  </a:extLst>
                </p:cNvPr>
                <p:cNvSpPr/>
                <p:nvPr/>
              </p:nvSpPr>
              <p:spPr>
                <a:xfrm>
                  <a:off x="7276045" y="5011924"/>
                  <a:ext cx="5458546" cy="11145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045" y="5011924"/>
                  <a:ext cx="5458546" cy="111454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0E18DA9-5793-4A69-8A6F-EEAD200BB063}"/>
                    </a:ext>
                  </a:extLst>
                </p:cNvPr>
                <p:cNvSpPr/>
                <p:nvPr/>
              </p:nvSpPr>
              <p:spPr>
                <a:xfrm>
                  <a:off x="13360945" y="5011924"/>
                  <a:ext cx="5458546" cy="11181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0945" y="5011924"/>
                  <a:ext cx="5458546" cy="11181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241891A-595F-47B0-8756-8C421F6DF00F}"/>
                    </a:ext>
                  </a:extLst>
                </p:cNvPr>
                <p:cNvSpPr/>
                <p:nvPr/>
              </p:nvSpPr>
              <p:spPr>
                <a:xfrm>
                  <a:off x="19312198" y="5041909"/>
                  <a:ext cx="5458546" cy="11145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2198" y="5041909"/>
                  <a:ext cx="5458546" cy="111454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60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81984" y="8746808"/>
            <a:ext cx="24153914" cy="4820763"/>
            <a:chOff x="48567" y="4381500"/>
            <a:chExt cx="24153914" cy="45093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96986" y="4991102"/>
              <a:ext cx="24105495" cy="389977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107629"/>
              <a:chOff x="410517" y="4648200"/>
              <a:chExt cx="3991941" cy="1107629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79"/>
                <a:ext cx="2872840" cy="98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56886" y="422525"/>
            <a:ext cx="23896856" cy="6803273"/>
            <a:chOff x="944472" y="3872768"/>
            <a:chExt cx="23896856" cy="7955536"/>
          </a:xfrm>
        </p:grpSpPr>
        <p:sp>
          <p:nvSpPr>
            <p:cNvPr id="42" name="Rounded Rectangle 41"/>
            <p:cNvSpPr/>
            <p:nvPr/>
          </p:nvSpPr>
          <p:spPr>
            <a:xfrm>
              <a:off x="1069570" y="4441323"/>
              <a:ext cx="23741053" cy="690018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45.8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362045" y="3872768"/>
                  <a:ext cx="23479283" cy="79555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nl-NL" sz="4800" b="1" dirty="0"/>
                    <a:t> </a:t>
                  </a: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không gian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𝑶𝒙𝒚𝒛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cho 2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f>
                            <m:f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f>
                            <m:f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Biết rằng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cắt các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lần lượt tại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 điểm </a:t>
                  </a:r>
                  <a14:m>
                    <m:oMath xmlns:m="http://schemas.openxmlformats.org/officeDocument/2006/math"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tọa độ nguyên). Phương trình của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</a:t>
                  </a:r>
                  <a:endPara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2045" y="3872768"/>
                  <a:ext cx="23479283" cy="7955536"/>
                </a:xfrm>
                <a:prstGeom prst="rect">
                  <a:avLst/>
                </a:prstGeom>
                <a:blipFill>
                  <a:blip r:embed="rId4"/>
                  <a:stretch>
                    <a:fillRect l="-1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19802" y="9902045"/>
                <a:ext cx="23620902" cy="1659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vectơ chỉ phương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nl-NL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nl-NL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02" y="9902045"/>
                <a:ext cx="23620902" cy="1659300"/>
              </a:xfrm>
              <a:prstGeom prst="rect">
                <a:avLst/>
              </a:prstGeom>
              <a:blipFill rotWithShape="0">
                <a:blip r:embed="rId9"/>
                <a:stretch>
                  <a:fillRect l="-1187" t="-3663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85498" y="11561345"/>
                <a:ext cx="23620902" cy="142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đường thẳng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nl-NL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nl-NL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nl-NL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nl-NL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nl-NL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nl-NL" sz="6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98" y="11561345"/>
                <a:ext cx="23620902" cy="1425968"/>
              </a:xfrm>
              <a:prstGeom prst="rect">
                <a:avLst/>
              </a:prstGeom>
              <a:blipFill rotWithShape="0">
                <a:blip r:embed="rId10"/>
                <a:stretch>
                  <a:fillRect l="-1187" b="-3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5269B0C-8156-4405-BB79-135DDC64415A}"/>
              </a:ext>
            </a:extLst>
          </p:cNvPr>
          <p:cNvGrpSpPr/>
          <p:nvPr/>
        </p:nvGrpSpPr>
        <p:grpSpPr>
          <a:xfrm>
            <a:off x="-126010" y="7016478"/>
            <a:ext cx="24344943" cy="1665717"/>
            <a:chOff x="425801" y="4954236"/>
            <a:chExt cx="24344943" cy="125847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A8E5EEC-FD9F-4990-98E9-BB6E739A1C35}"/>
                </a:ext>
              </a:extLst>
            </p:cNvPr>
            <p:cNvGrpSpPr/>
            <p:nvPr/>
          </p:nvGrpSpPr>
          <p:grpSpPr>
            <a:xfrm>
              <a:off x="425801" y="4978171"/>
              <a:ext cx="24049514" cy="1234536"/>
              <a:chOff x="241306" y="2243792"/>
              <a:chExt cx="12024757" cy="617268"/>
            </a:xfrm>
            <a:solidFill>
              <a:srgbClr val="327E3B"/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DB7A70-1460-46CD-ADAF-6EEA1D7E2B9F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715891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224A93B-7900-4D10-A000-2BEA61406437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B3C3E13-8C4D-45E8-84B0-FE2877A92D20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758779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EBF3114-3A62-48B1-9F25-6ED802B519C6}"/>
                  </a:ext>
                </a:extLst>
              </p:cNvPr>
              <p:cNvSpPr/>
              <p:nvPr/>
            </p:nvSpPr>
            <p:spPr>
              <a:xfrm>
                <a:off x="241306" y="2303046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287E8AF-8DE5-427C-BB8C-62294A715459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715891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816EEC3-FE47-43E7-83E6-248407456EFF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802688E-4B12-4288-A173-0DDDEA744FA0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71490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F9731B3-1A69-4198-9F18-DBE6657A878C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0000" cy="407977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AA8793D-CD23-41C2-AD2C-015FC8C38F83}"/>
                    </a:ext>
                  </a:extLst>
                </p:cNvPr>
                <p:cNvSpPr/>
                <p:nvPr/>
              </p:nvSpPr>
              <p:spPr>
                <a:xfrm>
                  <a:off x="1387696" y="4954236"/>
                  <a:ext cx="5458546" cy="11181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696" y="4954236"/>
                  <a:ext cx="5458546" cy="11181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9E5DCAD9-3A81-4A33-8800-7E0BCC2FE572}"/>
                    </a:ext>
                  </a:extLst>
                </p:cNvPr>
                <p:cNvSpPr/>
                <p:nvPr/>
              </p:nvSpPr>
              <p:spPr>
                <a:xfrm>
                  <a:off x="7276045" y="5011924"/>
                  <a:ext cx="5458546" cy="11145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045" y="5011924"/>
                  <a:ext cx="5458546" cy="111454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18FB2A2-FE9B-4725-BC7D-2ACC407850C8}"/>
                    </a:ext>
                  </a:extLst>
                </p:cNvPr>
                <p:cNvSpPr/>
                <p:nvPr/>
              </p:nvSpPr>
              <p:spPr>
                <a:xfrm>
                  <a:off x="13360945" y="5011924"/>
                  <a:ext cx="5458546" cy="11181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0945" y="5011924"/>
                  <a:ext cx="5458546" cy="11181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4F498EC4-E341-4FF4-BE42-E1852C89E72D}"/>
                    </a:ext>
                  </a:extLst>
                </p:cNvPr>
                <p:cNvSpPr/>
                <p:nvPr/>
              </p:nvSpPr>
              <p:spPr>
                <a:xfrm>
                  <a:off x="19312198" y="5041909"/>
                  <a:ext cx="5458546" cy="11145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2198" y="5041909"/>
                  <a:ext cx="5458546" cy="111454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19BD6669-0CF6-4D41-BDFF-084DBDBFF9F7}"/>
              </a:ext>
            </a:extLst>
          </p:cNvPr>
          <p:cNvSpPr/>
          <p:nvPr/>
        </p:nvSpPr>
        <p:spPr>
          <a:xfrm>
            <a:off x="11919113" y="724254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8816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072850" y="4748557"/>
            <a:ext cx="18732810" cy="2842526"/>
            <a:chOff x="414895" y="4653967"/>
            <a:chExt cx="18464814" cy="2623461"/>
          </a:xfrm>
        </p:grpSpPr>
        <p:grpSp>
          <p:nvGrpSpPr>
            <p:cNvPr id="94" name="Group 93"/>
            <p:cNvGrpSpPr/>
            <p:nvPr/>
          </p:nvGrpSpPr>
          <p:grpSpPr>
            <a:xfrm>
              <a:off x="414895" y="4653967"/>
              <a:ext cx="18464814" cy="1859832"/>
              <a:chOff x="235853" y="2081690"/>
              <a:chExt cx="9232407" cy="929916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4" y="2081690"/>
                <a:ext cx="3617529" cy="83171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35853" y="2275769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05237" y="2139289"/>
                <a:ext cx="3363023" cy="87231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21615" y="236953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285612" y="4807886"/>
                  <a:ext cx="7517115" cy="24695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800" b="1" dirty="0">
                    <a:solidFill>
                      <a:schemeClr val="bg1"/>
                    </a:solidFill>
                  </a:endParaRPr>
                </a:p>
                <a:p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612" y="4807886"/>
                  <a:ext cx="7517115" cy="246954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29114" y="8277351"/>
            <a:ext cx="23847306" cy="4896865"/>
            <a:chOff x="48567" y="4381500"/>
            <a:chExt cx="23847306" cy="466067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96986" y="4991102"/>
              <a:ext cx="23798887" cy="405106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145581"/>
              <a:chOff x="410517" y="4648200"/>
              <a:chExt cx="3991941" cy="1145581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79"/>
                <a:ext cx="2872840" cy="1024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-252515" y="-824022"/>
            <a:ext cx="24256381" cy="5417869"/>
            <a:chOff x="944472" y="2652565"/>
            <a:chExt cx="24256381" cy="6163853"/>
          </a:xfrm>
        </p:grpSpPr>
        <p:sp>
          <p:nvSpPr>
            <p:cNvPr id="42" name="Rounded Rectangle 41"/>
            <p:cNvSpPr/>
            <p:nvPr/>
          </p:nvSpPr>
          <p:spPr>
            <a:xfrm>
              <a:off x="1379228" y="4201699"/>
              <a:ext cx="23741053" cy="461471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45.9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721570" y="2652565"/>
                  <a:ext cx="23479283" cy="5228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nl-NL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nl-NL" sz="4800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/>
                      </m:sSub>
                      <m:r>
                        <m:rPr>
                          <m:nor/>
                        </m:rPr>
                        <a:rPr lang="nl-NL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 điểm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Viết phương trình đường thẳng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đi qua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song song với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cắt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570" y="2652565"/>
                  <a:ext cx="23479283" cy="5228240"/>
                </a:xfrm>
                <a:prstGeom prst="rect">
                  <a:avLst/>
                </a:prstGeom>
                <a:blipFill>
                  <a:blip r:embed="rId5"/>
                  <a:stretch>
                    <a:fillRect l="-1168" b="-59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64857" y="-13721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124200" y="6641804"/>
            <a:ext cx="18926012" cy="2077081"/>
            <a:chOff x="430539" y="4440070"/>
            <a:chExt cx="18926012" cy="1810115"/>
          </a:xfrm>
        </p:grpSpPr>
        <p:grpSp>
          <p:nvGrpSpPr>
            <p:cNvPr id="80" name="Group 79"/>
            <p:cNvGrpSpPr/>
            <p:nvPr/>
          </p:nvGrpSpPr>
          <p:grpSpPr>
            <a:xfrm>
              <a:off x="430539" y="4458811"/>
              <a:ext cx="18681460" cy="1683588"/>
              <a:chOff x="243675" y="1984112"/>
              <a:chExt cx="9340730" cy="841794"/>
            </a:xfrm>
            <a:solidFill>
              <a:srgbClr val="327E3B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507529" y="1984112"/>
                <a:ext cx="3693158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43675" y="2069275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206227" y="2096733"/>
                <a:ext cx="3378178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93202" y="2216805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2450671" y="4440070"/>
                  <a:ext cx="7236671" cy="11072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GB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nl-NL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nl-NL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GB" sz="6600" b="1" dirty="0">
                      <a:solidFill>
                        <a:schemeClr val="bg1"/>
                      </a:solidFill>
                    </a:rPr>
                    <a:t>.</a:t>
                  </a:r>
                  <a:endParaRPr lang="en-US" sz="6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0671" y="4440070"/>
                  <a:ext cx="7236671" cy="110725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23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2119880" y="4673351"/>
                  <a:ext cx="7236671" cy="15768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9880" y="4673351"/>
                  <a:ext cx="7236671" cy="157683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588403" y="5182389"/>
                <a:ext cx="567815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nl-NL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nl-NL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8403" y="5182389"/>
                <a:ext cx="5678157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7400" y="9505772"/>
                <a:ext cx="232504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9505772"/>
                <a:ext cx="23250420" cy="830997"/>
              </a:xfrm>
              <a:prstGeom prst="rect">
                <a:avLst/>
              </a:prstGeom>
              <a:blipFill>
                <a:blip r:embed="rId9"/>
                <a:stretch>
                  <a:fillRect l="-1206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049164" y="10500814"/>
                <a:ext cx="23496698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  <m:r>
                      <a:rPr lang="en-GB" sz="48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64" y="10500814"/>
                <a:ext cx="23496698" cy="920637"/>
              </a:xfrm>
              <a:prstGeom prst="rect">
                <a:avLst/>
              </a:prstGeom>
              <a:blipFill>
                <a:blip r:embed="rId10"/>
                <a:stretch>
                  <a:fillRect l="-1167" t="-6623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084974" y="11659911"/>
                <a:ext cx="23460888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GB" sz="48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  <m:r>
                      <a:rPr lang="en-GB" sz="48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GB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974" y="11659911"/>
                <a:ext cx="23460888" cy="920637"/>
              </a:xfrm>
              <a:prstGeom prst="rect">
                <a:avLst/>
              </a:prstGeom>
              <a:blipFill>
                <a:blip r:embed="rId11"/>
                <a:stretch>
                  <a:fillRect l="-1169" t="-6623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34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230086" y="8845301"/>
            <a:ext cx="24153914" cy="4645882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96986" y="4991101"/>
              <a:ext cx="24105495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145581"/>
              <a:chOff x="410517" y="4648200"/>
              <a:chExt cx="3991941" cy="1145581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79"/>
                <a:ext cx="2872840" cy="1024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0" y="-511714"/>
            <a:ext cx="24228160" cy="5123671"/>
            <a:chOff x="944472" y="2778218"/>
            <a:chExt cx="24228160" cy="5763364"/>
          </a:xfrm>
        </p:grpSpPr>
        <p:sp>
          <p:nvSpPr>
            <p:cNvPr id="42" name="Rounded Rectangle 41"/>
            <p:cNvSpPr/>
            <p:nvPr/>
          </p:nvSpPr>
          <p:spPr>
            <a:xfrm>
              <a:off x="1326701" y="4265046"/>
              <a:ext cx="23741053" cy="427653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65475"/>
              <a:ext cx="4027321" cy="1149024"/>
              <a:chOff x="944472" y="3965475"/>
              <a:chExt cx="4027321" cy="114902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45.9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693349" y="2778218"/>
                  <a:ext cx="23479283" cy="5169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nl-NL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nl-NL" sz="4800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/>
                      </m:sSub>
                      <m:r>
                        <m:rPr>
                          <m:nor/>
                        </m:rPr>
                        <a:rPr lang="nl-NL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 điểm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Viết phương trình đường thẳng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đi qua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song song với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cắt đường thẳng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349" y="2778218"/>
                  <a:ext cx="23479283" cy="5169239"/>
                </a:xfrm>
                <a:prstGeom prst="rect">
                  <a:avLst/>
                </a:prstGeom>
                <a:blipFill>
                  <a:blip r:embed="rId4"/>
                  <a:stretch>
                    <a:fillRect l="-1194" r="-1896" b="-59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106354" y="5218102"/>
                <a:ext cx="626908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354" y="5218102"/>
                <a:ext cx="6269087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77299" y="9900856"/>
                <a:ext cx="23250420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GB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GB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  <m:r>
                      <a:rPr lang="en-GB" sz="480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9" y="9900856"/>
                <a:ext cx="23250420" cy="920637"/>
              </a:xfrm>
              <a:prstGeom prst="rect">
                <a:avLst/>
              </a:prstGeom>
              <a:blipFill>
                <a:blip r:embed="rId6"/>
                <a:stretch>
                  <a:fillRect t="-6623" r="-157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77299" y="11001633"/>
                <a:ext cx="23496698" cy="2160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GB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GB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9" y="11001633"/>
                <a:ext cx="23496698" cy="2160271"/>
              </a:xfrm>
              <a:prstGeom prst="rect">
                <a:avLst/>
              </a:prstGeom>
              <a:blipFill>
                <a:blip r:embed="rId7"/>
                <a:stretch>
                  <a:fillRect l="-1167" t="-6780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590800" y="4774826"/>
            <a:ext cx="18732810" cy="3136563"/>
            <a:chOff x="414895" y="4653967"/>
            <a:chExt cx="18464814" cy="2623461"/>
          </a:xfrm>
        </p:grpSpPr>
        <p:grpSp>
          <p:nvGrpSpPr>
            <p:cNvPr id="52" name="Group 51"/>
            <p:cNvGrpSpPr/>
            <p:nvPr/>
          </p:nvGrpSpPr>
          <p:grpSpPr>
            <a:xfrm>
              <a:off x="414895" y="4653967"/>
              <a:ext cx="18464814" cy="1859832"/>
              <a:chOff x="235853" y="2081690"/>
              <a:chExt cx="9232407" cy="929916"/>
            </a:xfrm>
            <a:solidFill>
              <a:srgbClr val="327E3B"/>
            </a:solidFill>
          </p:grpSpPr>
          <p:sp>
            <p:nvSpPr>
              <p:cNvPr id="57" name="Rectangle 56"/>
              <p:cNvSpPr/>
              <p:nvPr/>
            </p:nvSpPr>
            <p:spPr>
              <a:xfrm>
                <a:off x="544034" y="2081690"/>
                <a:ext cx="3617529" cy="83171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35853" y="2275769"/>
                <a:ext cx="544265" cy="466718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105237" y="2139289"/>
                <a:ext cx="3363023" cy="87231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821615" y="2369537"/>
                <a:ext cx="544265" cy="466718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285612" y="4807886"/>
                  <a:ext cx="7517115" cy="24695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800" b="1" dirty="0">
                    <a:solidFill>
                      <a:schemeClr val="bg1"/>
                    </a:solidFill>
                  </a:endParaRPr>
                </a:p>
                <a:p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612" y="4807886"/>
                  <a:ext cx="7517115" cy="246954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642151" y="6699022"/>
            <a:ext cx="18897269" cy="2890468"/>
            <a:chOff x="430539" y="4458811"/>
            <a:chExt cx="18897269" cy="2058737"/>
          </a:xfrm>
        </p:grpSpPr>
        <p:grpSp>
          <p:nvGrpSpPr>
            <p:cNvPr id="69" name="Group 68"/>
            <p:cNvGrpSpPr/>
            <p:nvPr/>
          </p:nvGrpSpPr>
          <p:grpSpPr>
            <a:xfrm>
              <a:off x="430539" y="4458811"/>
              <a:ext cx="18681460" cy="1683588"/>
              <a:chOff x="243675" y="1984112"/>
              <a:chExt cx="9340730" cy="841794"/>
            </a:xfrm>
            <a:solidFill>
              <a:srgbClr val="327E3B"/>
            </a:solidFill>
          </p:grpSpPr>
          <p:sp>
            <p:nvSpPr>
              <p:cNvPr id="72" name="Rectangle 71"/>
              <p:cNvSpPr/>
              <p:nvPr/>
            </p:nvSpPr>
            <p:spPr>
              <a:xfrm>
                <a:off x="507529" y="1984112"/>
                <a:ext cx="3693158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43675" y="2069275"/>
                <a:ext cx="544265" cy="39743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06227" y="2096733"/>
                <a:ext cx="3378178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893202" y="2216805"/>
                <a:ext cx="544265" cy="39743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972838" y="4677515"/>
                  <a:ext cx="7236671" cy="11072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GB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nl-NL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nl-NL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nl-NL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GB" sz="6600" b="1" dirty="0">
                      <a:solidFill>
                        <a:schemeClr val="bg1"/>
                      </a:solidFill>
                    </a:rPr>
                    <a:t>.</a:t>
                  </a:r>
                  <a:endParaRPr lang="en-US" sz="6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838" y="4677515"/>
                  <a:ext cx="7236671" cy="11072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0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2091137" y="4940714"/>
                  <a:ext cx="7236671" cy="15768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1137" y="4940714"/>
                  <a:ext cx="7236671" cy="157683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5106354" y="5218102"/>
                <a:ext cx="567815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nl-NL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nl-NL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354" y="5218102"/>
                <a:ext cx="5678157" cy="14752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/>
          <p:cNvSpPr/>
          <p:nvPr/>
        </p:nvSpPr>
        <p:spPr>
          <a:xfrm>
            <a:off x="13911915" y="550214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6161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977907" y="4757894"/>
            <a:ext cx="17795176" cy="3049098"/>
            <a:chOff x="414895" y="4653967"/>
            <a:chExt cx="17540594" cy="2968646"/>
          </a:xfrm>
        </p:grpSpPr>
        <p:grpSp>
          <p:nvGrpSpPr>
            <p:cNvPr id="94" name="Group 93"/>
            <p:cNvGrpSpPr/>
            <p:nvPr/>
          </p:nvGrpSpPr>
          <p:grpSpPr>
            <a:xfrm>
              <a:off x="414895" y="4653967"/>
              <a:ext cx="17540594" cy="1859832"/>
              <a:chOff x="235853" y="2081690"/>
              <a:chExt cx="8770297" cy="929916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4" y="2081690"/>
                <a:ext cx="3054205" cy="83171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35853" y="2275769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05237" y="2139289"/>
                <a:ext cx="2900913" cy="87231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21615" y="236953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722232" y="4743296"/>
                  <a:ext cx="7517115" cy="28793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pl-P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pl-P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pl-PL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GB" sz="4800" b="1" dirty="0">
                    <a:solidFill>
                      <a:schemeClr val="bg1"/>
                    </a:solidFill>
                  </a:endParaRPr>
                </a:p>
                <a:p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232" y="4743296"/>
                  <a:ext cx="7517115" cy="287931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141639" y="8369024"/>
            <a:ext cx="24153914" cy="5346975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96986" y="4991101"/>
              <a:ext cx="24105495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107629"/>
              <a:chOff x="410517" y="4648200"/>
              <a:chExt cx="3991941" cy="1107629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79"/>
                <a:ext cx="2872840" cy="98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24806" y="464804"/>
            <a:ext cx="24263859" cy="4304768"/>
            <a:chOff x="944472" y="3877289"/>
            <a:chExt cx="24263859" cy="5360093"/>
          </a:xfrm>
        </p:grpSpPr>
        <p:sp>
          <p:nvSpPr>
            <p:cNvPr id="42" name="Rounded Rectangle 41"/>
            <p:cNvSpPr/>
            <p:nvPr/>
          </p:nvSpPr>
          <p:spPr>
            <a:xfrm>
              <a:off x="1102483" y="4035824"/>
              <a:ext cx="23741053" cy="493855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33793"/>
              <a:ext cx="4483330" cy="1072158"/>
              <a:chOff x="944472" y="3933793"/>
              <a:chExt cx="4483330" cy="107215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6" y="3933793"/>
                <a:ext cx="4065756" cy="996395"/>
                <a:chOff x="2028796" y="4295743"/>
                <a:chExt cx="4065756" cy="996395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19785" y="2775616"/>
                  <a:ext cx="883777" cy="406575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56200" y="4295743"/>
                  <a:ext cx="3468141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45.10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729048" y="3877289"/>
                  <a:ext cx="23479283" cy="5360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GB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không gian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𝑶𝒙𝒚𝒛</m:t>
                      </m:r>
                    </m:oMath>
                  </a14:m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hai đường thẳng: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Đường thẳng </a:t>
                  </a:r>
                  <a14:m>
                    <m:oMath xmlns:m="http://schemas.openxmlformats.org/officeDocument/2006/math">
                      <m:r>
                        <a:rPr lang="en-GB" sz="4800" i="1">
                          <a:latin typeface="Cambria Math" panose="02040503050406030204" pitchFamily="18" charset="0"/>
                        </a:rPr>
                        <m:t>𝛥</m:t>
                      </m:r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nằm trong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cắt hai đường thẳng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pl-PL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pl-PL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48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phương trình là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048" y="3877289"/>
                  <a:ext cx="23479283" cy="53600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68" t="-3399" b="-637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048321" y="6542563"/>
            <a:ext cx="18573590" cy="2602355"/>
            <a:chOff x="389059" y="4458811"/>
            <a:chExt cx="18573590" cy="2037780"/>
          </a:xfrm>
        </p:grpSpPr>
        <p:grpSp>
          <p:nvGrpSpPr>
            <p:cNvPr id="80" name="Group 79"/>
            <p:cNvGrpSpPr/>
            <p:nvPr/>
          </p:nvGrpSpPr>
          <p:grpSpPr>
            <a:xfrm>
              <a:off x="389059" y="4458811"/>
              <a:ext cx="17758528" cy="1687472"/>
              <a:chOff x="222935" y="1984112"/>
              <a:chExt cx="8879264" cy="843736"/>
            </a:xfrm>
            <a:solidFill>
              <a:srgbClr val="327E3B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507529" y="1984112"/>
                <a:ext cx="3091387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935" y="2186870"/>
                <a:ext cx="544265" cy="436943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159183" y="2098675"/>
                <a:ext cx="2943016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93202" y="2216805"/>
                <a:ext cx="544265" cy="436943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972156" y="4578267"/>
                  <a:ext cx="7236671" cy="17373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pl-P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pl-P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GB" sz="4800" b="1" dirty="0">
                    <a:solidFill>
                      <a:schemeClr val="bg1"/>
                    </a:solidFill>
                  </a:endParaRPr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156" y="4578267"/>
                  <a:ext cx="7236671" cy="173734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2212225" y="4759245"/>
                  <a:ext cx="6750424" cy="17373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pl-P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pl-P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GB" sz="4800" b="1" dirty="0">
                    <a:solidFill>
                      <a:schemeClr val="bg1"/>
                    </a:solidFill>
                  </a:endParaRPr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12225" y="4759245"/>
                  <a:ext cx="6750424" cy="17373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493461" y="4711353"/>
                <a:ext cx="4843570" cy="1480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l-P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pl-PL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pl-P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pl-PL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pl-P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pl-PL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3461" y="4711353"/>
                <a:ext cx="4843570" cy="1480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72294" y="9484352"/>
                <a:ext cx="22738305" cy="957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48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pl-P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func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pl-P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48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pl-P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</m:e>
                    </m:d>
                  </m:oMath>
                </a14:m>
                <a:r>
                  <a:rPr lang="pl-P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94" y="9484352"/>
                <a:ext cx="22738305" cy="957634"/>
              </a:xfrm>
              <a:prstGeom prst="rect">
                <a:avLst/>
              </a:prstGeom>
              <a:blipFill>
                <a:blip r:embed="rId9"/>
                <a:stretch>
                  <a:fillRect l="-1206" t="-15287" r="-241" b="-19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59857" y="10503889"/>
                <a:ext cx="22738305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7" y="10503889"/>
                <a:ext cx="22738305" cy="1740028"/>
              </a:xfrm>
              <a:prstGeom prst="rect">
                <a:avLst/>
              </a:prstGeom>
              <a:blipFill>
                <a:blip r:embed="rId10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7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920191" y="4869421"/>
            <a:ext cx="17947576" cy="2957348"/>
            <a:chOff x="414895" y="4563303"/>
            <a:chExt cx="17690814" cy="2879317"/>
          </a:xfrm>
        </p:grpSpPr>
        <p:grpSp>
          <p:nvGrpSpPr>
            <p:cNvPr id="94" name="Group 93"/>
            <p:cNvGrpSpPr/>
            <p:nvPr/>
          </p:nvGrpSpPr>
          <p:grpSpPr>
            <a:xfrm>
              <a:off x="414895" y="4653967"/>
              <a:ext cx="17690814" cy="1859832"/>
              <a:chOff x="235853" y="2081690"/>
              <a:chExt cx="8845407" cy="929916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4" y="2081690"/>
                <a:ext cx="3220885" cy="83171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35853" y="2275769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05237" y="2139289"/>
                <a:ext cx="2976023" cy="87231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21615" y="236953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783180" y="4563303"/>
                  <a:ext cx="7517115" cy="28793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pl-P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pl-P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pl-PL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GB" sz="4800" b="1" dirty="0">
                    <a:solidFill>
                      <a:schemeClr val="bg1"/>
                    </a:solidFill>
                  </a:endParaRPr>
                </a:p>
                <a:p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180" y="4563303"/>
                  <a:ext cx="7517115" cy="287931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88298" y="8214219"/>
            <a:ext cx="24153914" cy="4575957"/>
            <a:chOff x="48567" y="4381500"/>
            <a:chExt cx="24153914" cy="41424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96986" y="4991102"/>
              <a:ext cx="24105495" cy="35328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107629"/>
              <a:chOff x="410517" y="4648200"/>
              <a:chExt cx="3991941" cy="1107629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79"/>
                <a:ext cx="2872840" cy="98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36718" y="481910"/>
            <a:ext cx="24263859" cy="4332390"/>
            <a:chOff x="944472" y="3877289"/>
            <a:chExt cx="24263859" cy="5394486"/>
          </a:xfrm>
        </p:grpSpPr>
        <p:sp>
          <p:nvSpPr>
            <p:cNvPr id="42" name="Rounded Rectangle 41"/>
            <p:cNvSpPr/>
            <p:nvPr/>
          </p:nvSpPr>
          <p:spPr>
            <a:xfrm>
              <a:off x="1102483" y="4035824"/>
              <a:ext cx="23741053" cy="523595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44472" y="3933793"/>
              <a:ext cx="4483330" cy="1072158"/>
              <a:chOff x="944472" y="3933793"/>
              <a:chExt cx="4483330" cy="107215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6" y="3933793"/>
                <a:ext cx="4065756" cy="996395"/>
                <a:chOff x="2028796" y="4295743"/>
                <a:chExt cx="4065756" cy="996395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19785" y="2775616"/>
                  <a:ext cx="883777" cy="406575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56200" y="4295743"/>
                  <a:ext cx="3468141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45.10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44472" y="3965475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729048" y="3877289"/>
                  <a:ext cx="23479283" cy="5360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nl-N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GB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không gian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𝑶𝒙𝒚𝒛</m:t>
                      </m:r>
                    </m:oMath>
                  </a14:m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hai đường thẳng: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Đường thẳng </a:t>
                  </a:r>
                  <a14:m>
                    <m:oMath xmlns:m="http://schemas.openxmlformats.org/officeDocument/2006/math">
                      <m:r>
                        <a:rPr lang="en-GB" sz="4800" i="1">
                          <a:latin typeface="Cambria Math" panose="02040503050406030204" pitchFamily="18" charset="0"/>
                        </a:rPr>
                        <m:t>𝛥</m:t>
                      </m:r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nằm trong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cắt hai đường thẳng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pl-PL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pl-PL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48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l-PL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phương trình là</a:t>
                  </a:r>
                  <a:r>
                    <a:rPr lang="en-GB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048" y="3877289"/>
                  <a:ext cx="23479283" cy="53600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68" t="-3399" b="-637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890417" y="6595277"/>
            <a:ext cx="18942292" cy="2574573"/>
            <a:chOff x="389059" y="4458811"/>
            <a:chExt cx="18942292" cy="2016025"/>
          </a:xfrm>
        </p:grpSpPr>
        <p:grpSp>
          <p:nvGrpSpPr>
            <p:cNvPr id="80" name="Group 79"/>
            <p:cNvGrpSpPr/>
            <p:nvPr/>
          </p:nvGrpSpPr>
          <p:grpSpPr>
            <a:xfrm>
              <a:off x="389059" y="4458811"/>
              <a:ext cx="17977350" cy="1711026"/>
              <a:chOff x="222935" y="1984112"/>
              <a:chExt cx="8988675" cy="855513"/>
            </a:xfrm>
            <a:solidFill>
              <a:srgbClr val="327E3B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507529" y="1984112"/>
                <a:ext cx="3310579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935" y="2186870"/>
                <a:ext cx="544265" cy="436943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206008" y="2110452"/>
                <a:ext cx="3005602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93202" y="2216805"/>
                <a:ext cx="544265" cy="436943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012766" y="4554461"/>
                  <a:ext cx="7236671" cy="17373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pl-P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pl-P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GB" sz="4800" b="1" dirty="0">
                    <a:solidFill>
                      <a:schemeClr val="bg1"/>
                    </a:solidFill>
                  </a:endParaRPr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766" y="4554461"/>
                  <a:ext cx="7236671" cy="173734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2580927" y="4737490"/>
                  <a:ext cx="6750424" cy="17373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pl-P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pl-PL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pl-P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GB" sz="4800" b="1" dirty="0">
                    <a:solidFill>
                      <a:schemeClr val="bg1"/>
                    </a:solidFill>
                  </a:endParaRPr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0927" y="4737490"/>
                  <a:ext cx="6750424" cy="17373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024197" y="5129595"/>
                <a:ext cx="4843570" cy="1480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l-P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pl-PL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pl-P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pl-PL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pl-PL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pl-PL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4197" y="5129595"/>
                <a:ext cx="4843570" cy="1480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75706" y="9375175"/>
                <a:ext cx="227383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𝟖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𝟖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06" y="9375175"/>
                <a:ext cx="22738305" cy="830997"/>
              </a:xfrm>
              <a:prstGeom prst="rect">
                <a:avLst/>
              </a:prstGeom>
              <a:blipFill>
                <a:blip r:embed="rId9"/>
                <a:stretch>
                  <a:fillRect l="-120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121161" y="10342541"/>
                <a:ext cx="22738305" cy="2390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pl-P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pl-P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𝟕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𝟖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</m:e>
                    </m:d>
                  </m:oMath>
                </a14:m>
                <a:r>
                  <a:rPr lang="pl-P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làm vectơ chỉ phương có phương trình: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6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6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6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GB" sz="6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GB" sz="6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66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GB" sz="6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1" i="1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GB" sz="6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61" y="10342541"/>
                <a:ext cx="22738305" cy="2390141"/>
              </a:xfrm>
              <a:prstGeom prst="rect">
                <a:avLst/>
              </a:prstGeom>
              <a:blipFill>
                <a:blip r:embed="rId10"/>
                <a:stretch>
                  <a:fillRect l="-1233" t="-2296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3935990" y="7148092"/>
            <a:ext cx="1088530" cy="111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09885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9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44799" y="7413788"/>
            <a:ext cx="24094401" cy="5193659"/>
            <a:chOff x="48567" y="4381500"/>
            <a:chExt cx="24094401" cy="499673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5054192"/>
              <a:ext cx="23789007" cy="432403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85472" y="8443145"/>
                <a:ext cx="9654429" cy="2478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GB" sz="4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72" y="8443145"/>
                <a:ext cx="9654429" cy="2478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878842" y="8886333"/>
                <a:ext cx="1414693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GB" sz="4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GB" sz="4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vtcp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842" y="8886333"/>
                <a:ext cx="14146938" cy="830997"/>
              </a:xfrm>
              <a:prstGeom prst="rect">
                <a:avLst/>
              </a:prstGeom>
              <a:blipFill>
                <a:blip r:embed="rId4"/>
                <a:stretch>
                  <a:fillRect t="-1985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58627" y="5888088"/>
            <a:ext cx="23556178" cy="1234536"/>
            <a:chOff x="425801" y="4978171"/>
            <a:chExt cx="23556178" cy="1234536"/>
          </a:xfrm>
        </p:grpSpPr>
        <p:grpSp>
          <p:nvGrpSpPr>
            <p:cNvPr id="55" name="Group 54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9" name="Rectangle 68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28167"/>
                  <a:ext cx="3533340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28167"/>
                  <a:ext cx="3533340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394210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𝑵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− 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 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3942105" cy="8309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933591" y="5128167"/>
                  <a:ext cx="363157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4800" b="1" i="1" dirty="0">
                      <a:solidFill>
                        <a:schemeClr val="bg1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P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GB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a:rPr lang="en-US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GB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GB" sz="4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GB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4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5128167"/>
                  <a:ext cx="3631577" cy="83099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731" t="-15441" b="-397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965515" y="5128167"/>
                  <a:ext cx="3411594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(−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GB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5515" y="5128167"/>
                  <a:ext cx="3411594" cy="83099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1660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Oval 80"/>
          <p:cNvSpPr/>
          <p:nvPr/>
        </p:nvSpPr>
        <p:spPr>
          <a:xfrm>
            <a:off x="6481341" y="605004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05113" y="9996390"/>
                <a:ext cx="16128846" cy="3189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</m:d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mr>
                          <m:mr>
                            <m:e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US" sz="4800" dirty="0"/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3" y="9996390"/>
                <a:ext cx="16128846" cy="3189206"/>
              </a:xfrm>
              <a:prstGeom prst="rect">
                <a:avLst/>
              </a:prstGeom>
              <a:blipFill>
                <a:blip r:embed="rId11"/>
                <a:stretch>
                  <a:fillRect l="-1738" b="-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327322" y="328305"/>
            <a:ext cx="23839701" cy="5802358"/>
            <a:chOff x="966659" y="-534735"/>
            <a:chExt cx="23839701" cy="6217400"/>
          </a:xfrm>
        </p:grpSpPr>
        <p:sp>
          <p:nvSpPr>
            <p:cNvPr id="43" name="Rounded Rectangle 42"/>
            <p:cNvSpPr/>
            <p:nvPr/>
          </p:nvSpPr>
          <p:spPr>
            <a:xfrm>
              <a:off x="1065307" y="-269967"/>
              <a:ext cx="23741053" cy="532404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966659" y="-534735"/>
              <a:ext cx="4414861" cy="1061477"/>
              <a:chOff x="966659" y="-534735"/>
              <a:chExt cx="4414861" cy="1061477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1878460" y="-534735"/>
                <a:ext cx="3503060" cy="853106"/>
                <a:chOff x="2545210" y="-172785"/>
                <a:chExt cx="3503060" cy="853106"/>
              </a:xfrm>
            </p:grpSpPr>
            <p:sp>
              <p:nvSpPr>
                <p:cNvPr id="79" name="Freeform 20"/>
                <p:cNvSpPr>
                  <a:spLocks/>
                </p:cNvSpPr>
                <p:nvPr/>
              </p:nvSpPr>
              <p:spPr bwMode="auto">
                <a:xfrm rot="5400000">
                  <a:off x="3880688" y="-1487261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2636458" y="-172785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45.1</a:t>
                  </a:r>
                </a:p>
              </p:txBody>
            </p:sp>
          </p:grpSp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66659" y="-513733"/>
                <a:ext cx="1076356" cy="1040475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327077" y="-385229"/>
                  <a:ext cx="23479283" cy="6067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           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Oxyz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GB" sz="4800" b="1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5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5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GB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6000" b="1" i="1">
                          <a:latin typeface="Cambria Math" panose="02040503050406030204" pitchFamily="18" charset="0"/>
                        </a:rPr>
                        <m:t>𝛥</m:t>
                      </m:r>
                    </m:oMath>
                  </a14:m>
                  <a:r>
                    <a:rPr lang="en-GB" sz="4800" dirty="0"/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cắt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000" b="1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6000" b="1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6000" b="1" i="1" dirty="0">
                      <a:latin typeface="Cambria Math" panose="02040503050406030204" pitchFamily="18" charset="0"/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6000" b="1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6000" b="1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GB" sz="4800" dirty="0"/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song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song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14:m>
                    <m:oMath xmlns:m="http://schemas.openxmlformats.org/officeDocument/2006/math">
                      <m:r>
                        <a:rPr lang="en-GB" sz="5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5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GB" sz="4800" dirty="0"/>
                    <a:t> 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qua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nào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dưới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đây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?</a:t>
                  </a:r>
                  <a:endParaRPr lang="en-GB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>
                    <a:spcAft>
                      <a:spcPts val="600"/>
                    </a:spcAft>
                  </a:pPr>
                  <a:r>
                    <a:rPr lang="en-US" sz="4800" dirty="0"/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077" y="-385229"/>
                  <a:ext cx="23479283" cy="6067894"/>
                </a:xfrm>
                <a:prstGeom prst="rect">
                  <a:avLst/>
                </a:prstGeom>
                <a:blipFill>
                  <a:blip r:embed="rId13"/>
                  <a:stretch>
                    <a:fillRect l="-1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31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3" grpId="0"/>
      <p:bldP spid="81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467362" y="4699720"/>
            <a:ext cx="18783868" cy="1604192"/>
            <a:chOff x="343513" y="4593301"/>
            <a:chExt cx="18515142" cy="1604192"/>
          </a:xfrm>
        </p:grpSpPr>
        <p:grpSp>
          <p:nvGrpSpPr>
            <p:cNvPr id="94" name="Group 93"/>
            <p:cNvGrpSpPr/>
            <p:nvPr/>
          </p:nvGrpSpPr>
          <p:grpSpPr>
            <a:xfrm>
              <a:off x="343513" y="4653967"/>
              <a:ext cx="18515142" cy="1543526"/>
              <a:chOff x="200162" y="2081690"/>
              <a:chExt cx="9257571" cy="771763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4" y="2081690"/>
                <a:ext cx="3400059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0162" y="223015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55438" y="2124280"/>
                <a:ext cx="3302295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33104" y="2261465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5743167" cy="14752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5743167" cy="147521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7711971"/>
            <a:ext cx="24153914" cy="5444158"/>
            <a:chOff x="48567" y="4381500"/>
            <a:chExt cx="24153914" cy="481574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420614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035140" y="755126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547539" y="8729511"/>
                <a:ext cx="154778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a:rPr lang="en-GB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GB" sz="4400" dirty="0"/>
                  <a:t> 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4400" dirty="0"/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539" y="8729511"/>
                <a:ext cx="15477887" cy="830997"/>
              </a:xfrm>
              <a:prstGeom prst="rect">
                <a:avLst/>
              </a:prstGeom>
              <a:blipFill>
                <a:blip r:embed="rId4"/>
                <a:stretch>
                  <a:fillRect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467362" y="6339669"/>
            <a:ext cx="18783868" cy="2213876"/>
            <a:chOff x="389059" y="4593301"/>
            <a:chExt cx="18783868" cy="2213876"/>
          </a:xfrm>
        </p:grpSpPr>
        <p:grpSp>
          <p:nvGrpSpPr>
            <p:cNvPr id="80" name="Group 79"/>
            <p:cNvGrpSpPr/>
            <p:nvPr/>
          </p:nvGrpSpPr>
          <p:grpSpPr>
            <a:xfrm>
              <a:off x="389059" y="4653967"/>
              <a:ext cx="18783868" cy="1540762"/>
              <a:chOff x="222935" y="2081690"/>
              <a:chExt cx="9391934" cy="770381"/>
            </a:xfrm>
            <a:solidFill>
              <a:srgbClr val="327E3B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544034" y="2081690"/>
                <a:ext cx="3477171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935" y="218687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296080" y="2122898"/>
                <a:ext cx="3318789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93202" y="219851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088324" y="4812869"/>
                <a:ext cx="6275499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324" y="4812869"/>
                <a:ext cx="6275499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6120316" y="6434674"/>
                <a:ext cx="5187638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b="1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0316" y="6434674"/>
                <a:ext cx="5187638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47539" y="9730018"/>
                <a:ext cx="168956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m:rPr>
                        <m:nor/>
                      </m:rP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suy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ra</m:t>
                    </m:r>
                    <m:r>
                      <m:rPr>
                        <m:nor/>
                      </m:rPr>
                      <a:rPr lang="en-GB" sz="48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GB" sz="4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GB" sz="4800" dirty="0"/>
                  <a:t>. 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539" y="9730018"/>
                <a:ext cx="16895665" cy="830997"/>
              </a:xfrm>
              <a:prstGeom prst="rect">
                <a:avLst/>
              </a:prstGeom>
              <a:blipFill>
                <a:blip r:embed="rId10"/>
                <a:stretch>
                  <a:fillRect l="-1660" t="-19853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518964" y="10761283"/>
                <a:ext cx="166127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4800" dirty="0"/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GB" sz="4800" dirty="0"/>
                  <a:t>.  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64" y="10761283"/>
                <a:ext cx="16612789" cy="830997"/>
              </a:xfrm>
              <a:prstGeom prst="rect">
                <a:avLst/>
              </a:prstGeom>
              <a:blipFill>
                <a:blip r:embed="rId11"/>
                <a:stretch>
                  <a:fillRect l="-1651" t="-1970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38013" y="11730502"/>
                <a:ext cx="17939711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GB" sz="4400" dirty="0"/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13" y="11730502"/>
                <a:ext cx="17939711" cy="920637"/>
              </a:xfrm>
              <a:prstGeom prst="rect">
                <a:avLst/>
              </a:prstGeom>
              <a:blipFill>
                <a:blip r:embed="rId12"/>
                <a:stretch>
                  <a:fillRect l="-1529" t="-7285" b="-3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160246" y="570757"/>
            <a:ext cx="24364028" cy="4883550"/>
            <a:chOff x="923003" y="3917552"/>
            <a:chExt cx="24364028" cy="4564134"/>
          </a:xfrm>
        </p:grpSpPr>
        <p:sp>
          <p:nvSpPr>
            <p:cNvPr id="53" name="Rounded Rectangle 52"/>
            <p:cNvSpPr/>
            <p:nvPr/>
          </p:nvSpPr>
          <p:spPr>
            <a:xfrm>
              <a:off x="1247646" y="4291233"/>
              <a:ext cx="23741053" cy="333323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923003" y="3917552"/>
              <a:ext cx="4048790" cy="1196947"/>
              <a:chOff x="923003" y="3917552"/>
              <a:chExt cx="4048790" cy="119694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7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45.2</a:t>
                  </a:r>
                </a:p>
              </p:txBody>
            </p:sp>
          </p:grpSp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807748" y="4361974"/>
                  <a:ext cx="23479283" cy="4119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Oxyz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chung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chéo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nhau</a:t>
                  </a:r>
                  <a14:m>
                    <m:oMath xmlns:m="http://schemas.openxmlformats.org/officeDocument/2006/math">
                      <m:r>
                        <a:rPr lang="en-GB" sz="5400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5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và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7748" y="4361974"/>
                  <a:ext cx="23479283" cy="4119712"/>
                </a:xfrm>
                <a:prstGeom prst="rect">
                  <a:avLst/>
                </a:prstGeom>
                <a:blipFill>
                  <a:blip r:embed="rId14"/>
                  <a:stretch>
                    <a:fillRect l="-1168" t="-31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512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5" grpId="0"/>
      <p:bldP spid="5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615913" y="4318226"/>
            <a:ext cx="18783868" cy="1604192"/>
            <a:chOff x="343513" y="4593301"/>
            <a:chExt cx="18515142" cy="1604192"/>
          </a:xfrm>
        </p:grpSpPr>
        <p:grpSp>
          <p:nvGrpSpPr>
            <p:cNvPr id="94" name="Group 93"/>
            <p:cNvGrpSpPr/>
            <p:nvPr/>
          </p:nvGrpSpPr>
          <p:grpSpPr>
            <a:xfrm>
              <a:off x="343513" y="4653967"/>
              <a:ext cx="18515142" cy="1543526"/>
              <a:chOff x="200162" y="2081690"/>
              <a:chExt cx="9257571" cy="771763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4" y="2081690"/>
                <a:ext cx="3400059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0162" y="223015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55438" y="2124280"/>
                <a:ext cx="3302295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33104" y="2261465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5743167" cy="14752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5743167" cy="147521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7396035"/>
            <a:ext cx="24153914" cy="5986076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209298" y="422090"/>
            <a:ext cx="24564099" cy="3872680"/>
            <a:chOff x="970514" y="3891519"/>
            <a:chExt cx="24564099" cy="3978052"/>
          </a:xfrm>
        </p:grpSpPr>
        <p:sp>
          <p:nvSpPr>
            <p:cNvPr id="42" name="Rounded Rectangle 41"/>
            <p:cNvSpPr/>
            <p:nvPr/>
          </p:nvSpPr>
          <p:spPr>
            <a:xfrm>
              <a:off x="1285385" y="4369580"/>
              <a:ext cx="23741053" cy="31977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70514" y="3891519"/>
              <a:ext cx="4001050" cy="1112647"/>
              <a:chOff x="970514" y="3891519"/>
              <a:chExt cx="4001050" cy="111264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3891519"/>
                <a:ext cx="3609519" cy="996912"/>
                <a:chOff x="2028795" y="4253469"/>
                <a:chExt cx="3609519" cy="99691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235" y="4253469"/>
                  <a:ext cx="3061079" cy="996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45.2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70514" y="3963690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055330" y="4324702"/>
                  <a:ext cx="23479283" cy="3544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Oxyz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chung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chéo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nhau</a:t>
                  </a:r>
                  <a14:m>
                    <m:oMath xmlns:m="http://schemas.openxmlformats.org/officeDocument/2006/math">
                      <m:r>
                        <a:rPr lang="en-GB" sz="5400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5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330" y="4324702"/>
                  <a:ext cx="23479283" cy="3544869"/>
                </a:xfrm>
                <a:prstGeom prst="rect">
                  <a:avLst/>
                </a:prstGeom>
                <a:blipFill>
                  <a:blip r:embed="rId5"/>
                  <a:stretch>
                    <a:fillRect l="-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696964" y="8149578"/>
                <a:ext cx="19818933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8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fr-FR" sz="48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do</m:t>
                    </m:r>
                    <m:r>
                      <a:rPr lang="en-GB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GB" sz="4400" dirty="0"/>
                  <a:t> 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mr>
                          <m:mr>
                            <m:e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sSup>
                                <m:sSupPr>
                                  <m:ctrlP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964" y="8149578"/>
                <a:ext cx="19818933" cy="1740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619866" y="5853567"/>
            <a:ext cx="18783868" cy="2213876"/>
            <a:chOff x="389059" y="4593301"/>
            <a:chExt cx="18783868" cy="2213876"/>
          </a:xfrm>
        </p:grpSpPr>
        <p:grpSp>
          <p:nvGrpSpPr>
            <p:cNvPr id="80" name="Group 79"/>
            <p:cNvGrpSpPr/>
            <p:nvPr/>
          </p:nvGrpSpPr>
          <p:grpSpPr>
            <a:xfrm>
              <a:off x="389059" y="4653967"/>
              <a:ext cx="18783868" cy="1540762"/>
              <a:chOff x="222935" y="2081690"/>
              <a:chExt cx="9391934" cy="770381"/>
            </a:xfrm>
            <a:solidFill>
              <a:srgbClr val="327E3B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544034" y="2081690"/>
                <a:ext cx="3477171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935" y="218687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296080" y="2122898"/>
                <a:ext cx="3318789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93202" y="219851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199703" y="4400539"/>
                <a:ext cx="6275499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9703" y="4400539"/>
                <a:ext cx="6275499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5461367" y="5980224"/>
                <a:ext cx="5187638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b="1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367" y="5980224"/>
                <a:ext cx="5187638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767199" y="9634147"/>
                <a:ext cx="18924910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d>
                                <m:dPr>
                                  <m:ctrlP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d>
                                <m:dPr>
                                  <m:ctrlP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GB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4800" dirty="0"/>
                  <a:t>. 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99" y="9634147"/>
                <a:ext cx="18924910" cy="17400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96335" y="11373444"/>
                <a:ext cx="19837248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𝟑𝟖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𝟒𝟑</m:t>
                              </m:r>
                            </m:e>
                          </m:mr>
                          <m:mr>
                            <m:e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4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4400" dirty="0"/>
                  <a:t> .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. </a:t>
                </a:r>
                <a:endParaRPr lang="en-GB" sz="4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35" y="11373444"/>
                <a:ext cx="19837248" cy="17400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9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200400" y="3999158"/>
            <a:ext cx="18778873" cy="1604192"/>
            <a:chOff x="343513" y="4593301"/>
            <a:chExt cx="18510218" cy="1604192"/>
          </a:xfrm>
        </p:grpSpPr>
        <p:grpSp>
          <p:nvGrpSpPr>
            <p:cNvPr id="94" name="Group 93"/>
            <p:cNvGrpSpPr/>
            <p:nvPr/>
          </p:nvGrpSpPr>
          <p:grpSpPr>
            <a:xfrm>
              <a:off x="343513" y="4653967"/>
              <a:ext cx="18510218" cy="1543526"/>
              <a:chOff x="200162" y="2081690"/>
              <a:chExt cx="9255109" cy="771763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5" y="2081690"/>
                <a:ext cx="3651210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0162" y="223015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55438" y="2124280"/>
                <a:ext cx="3299833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33104" y="2261465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5743167" cy="14752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5743167" cy="147521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41316" y="7222541"/>
            <a:ext cx="24072798" cy="5200093"/>
            <a:chOff x="48567" y="4381500"/>
            <a:chExt cx="24072798" cy="437612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272845" y="5103082"/>
              <a:ext cx="23848520" cy="365454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16" y="338619"/>
            <a:ext cx="24242684" cy="3873000"/>
            <a:chOff x="923003" y="3917552"/>
            <a:chExt cx="24242684" cy="3678938"/>
          </a:xfrm>
        </p:grpSpPr>
        <p:sp>
          <p:nvSpPr>
            <p:cNvPr id="42" name="Rounded Rectangle 41"/>
            <p:cNvSpPr/>
            <p:nvPr/>
          </p:nvSpPr>
          <p:spPr>
            <a:xfrm>
              <a:off x="1265856" y="4351822"/>
              <a:ext cx="23741053" cy="2761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196947"/>
              <a:chOff x="923003" y="3917552"/>
              <a:chExt cx="4048790" cy="119694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45.2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686404" y="4051622"/>
                  <a:ext cx="23479283" cy="3544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Oxyz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chung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chéo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nhau</a:t>
                  </a:r>
                  <a14:m>
                    <m:oMath xmlns:m="http://schemas.openxmlformats.org/officeDocument/2006/math">
                      <m:r>
                        <a:rPr lang="en-GB" sz="5400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5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54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5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404" y="4051622"/>
                  <a:ext cx="23479283" cy="354486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94" b="-25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06553" y="806312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137530" y="5602732"/>
            <a:ext cx="18841744" cy="2213876"/>
            <a:chOff x="389059" y="4593301"/>
            <a:chExt cx="18841744" cy="2213876"/>
          </a:xfrm>
        </p:grpSpPr>
        <p:grpSp>
          <p:nvGrpSpPr>
            <p:cNvPr id="80" name="Group 79"/>
            <p:cNvGrpSpPr/>
            <p:nvPr/>
          </p:nvGrpSpPr>
          <p:grpSpPr>
            <a:xfrm>
              <a:off x="389059" y="4653967"/>
              <a:ext cx="18841744" cy="1540762"/>
              <a:chOff x="222935" y="2081690"/>
              <a:chExt cx="9420872" cy="770381"/>
            </a:xfrm>
            <a:solidFill>
              <a:srgbClr val="327E3B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544034" y="2081690"/>
                <a:ext cx="3763402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935" y="218687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296080" y="2122898"/>
                <a:ext cx="3347727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93202" y="219851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816367" y="4080381"/>
                <a:ext cx="6275499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6367" y="4080381"/>
                <a:ext cx="6275499" cy="1480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5904908" y="5600939"/>
                <a:ext cx="5187638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4800" b="1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4908" y="5600939"/>
                <a:ext cx="5187638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76575" y="8630873"/>
                <a:ext cx="168981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dirty="0"/>
                  <a:t> 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dirty="0"/>
                  <a:t>.  </a:t>
                </a:r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75" y="8630873"/>
                <a:ext cx="16898127" cy="830997"/>
              </a:xfrm>
              <a:prstGeom prst="rect">
                <a:avLst/>
              </a:prstGeom>
              <a:blipFill>
                <a:blip r:embed="rId9"/>
                <a:stretch>
                  <a:fillRect l="-1623" t="-1838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47035" y="10074318"/>
                <a:ext cx="21706014" cy="2027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dirty="0"/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GB" sz="4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</a:t>
                </a:r>
                <a:r>
                  <a:rPr lang="en-GB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r>
                  <a:rPr lang="en-GB" sz="4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GB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GB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GB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GB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GB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GB" sz="4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 </a:t>
                </a:r>
              </a:p>
              <a:p>
                <a:r>
                  <a:rPr lang="fr-FR" sz="4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</a:t>
                </a:r>
                <a:endParaRPr lang="en-GB" sz="4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35" y="10074318"/>
                <a:ext cx="21706014" cy="2027350"/>
              </a:xfrm>
              <a:prstGeom prst="rect">
                <a:avLst/>
              </a:prstGeom>
              <a:blipFill>
                <a:blip r:embed="rId10"/>
                <a:stretch>
                  <a:fillRect l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3233203" y="4333139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4564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261286" y="7310568"/>
            <a:ext cx="23522695" cy="5751439"/>
            <a:chOff x="48567" y="4381500"/>
            <a:chExt cx="23522695" cy="544665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2" y="4991101"/>
              <a:ext cx="23217300" cy="483705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329784" y="298065"/>
            <a:ext cx="23320469" cy="8726008"/>
            <a:chOff x="966659" y="-534735"/>
            <a:chExt cx="23320469" cy="10067868"/>
          </a:xfrm>
        </p:grpSpPr>
        <p:sp>
          <p:nvSpPr>
            <p:cNvPr id="42" name="Rounded Rectangle 41"/>
            <p:cNvSpPr/>
            <p:nvPr/>
          </p:nvSpPr>
          <p:spPr>
            <a:xfrm>
              <a:off x="1149337" y="158797"/>
              <a:ext cx="22892018" cy="387321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66659" y="-534735"/>
              <a:ext cx="4435805" cy="1061477"/>
              <a:chOff x="966659" y="-534735"/>
              <a:chExt cx="4435805" cy="106147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899404" y="-534735"/>
                <a:ext cx="3503060" cy="923274"/>
                <a:chOff x="2566154" y="-172785"/>
                <a:chExt cx="3503060" cy="92327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901632" y="-1487261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-172785"/>
                  <a:ext cx="3061079" cy="923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45.3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66659" y="-513733"/>
                <a:ext cx="1076356" cy="1040475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369817" y="83034"/>
                  <a:ext cx="22917311" cy="9450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fr-FR" sz="4800" dirty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a14:m>
                  <a:r>
                    <a:rPr lang="fr-FR" sz="4800" dirty="0"/>
                    <a:t> </a:t>
                  </a:r>
                  <a:r>
                    <a:rPr lang="fr-FR" sz="4800" dirty="0" err="1"/>
                    <a:t>và</a:t>
                  </a:r>
                  <a:r>
                    <a:rPr lang="fr-FR" sz="48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a14:m>
                  <a:r>
                    <a:rPr lang="fr-FR" sz="4800" dirty="0"/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a14:m>
                  <a:r>
                    <a:rPr lang="fr-FR" sz="4800" dirty="0"/>
                    <a:t>.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Viết</a:t>
                  </a:r>
                  <a:r>
                    <a:rPr lang="fr-FR" sz="4800" dirty="0"/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</m:d>
                    </m:oMath>
                  </a14:m>
                  <a:r>
                    <a:rPr lang="fr-FR" sz="4800" dirty="0"/>
                    <a:t> 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qua</a:t>
                  </a:r>
                  <a:r>
                    <a:rPr lang="fr-FR" sz="4800" dirty="0"/>
                    <a:t> </a:t>
                  </a:r>
                  <a14:m>
                    <m:oMath xmlns:m="http://schemas.openxmlformats.org/officeDocument/2006/math">
                      <m:r>
                        <a:rPr lang="en-GB" sz="4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fr-FR" sz="4800" dirty="0"/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i="1">
                          <a:latin typeface="Cambria Math" panose="02040503050406030204" pitchFamily="18" charset="0"/>
                        </a:rPr>
                        <m:t>𝛥</m:t>
                      </m:r>
                      <m:func>
                        <m:func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sSub>
                            <m:sSubPr>
                              <m:ctrlPr>
                                <a:rPr lang="en-GB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sz="4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sSub>
                            <m:sSubPr>
                              <m:ctrlPr>
                                <a:rPr lang="en-GB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a14:m>
                  <a:r>
                    <a:rPr lang="fr-FR" sz="4800" dirty="0"/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spcAft>
                      <a:spcPts val="600"/>
                    </a:spcAft>
                  </a:pPr>
                  <a:endParaRPr lang="en-GB" sz="6000" dirty="0"/>
                </a:p>
                <a:p>
                  <a:pPr>
                    <a:spcAft>
                      <a:spcPts val="600"/>
                    </a:spcAft>
                  </a:pPr>
                  <a:endParaRPr lang="en-GB" sz="6000" dirty="0"/>
                </a:p>
                <a:p>
                  <a:pPr>
                    <a:spcAft>
                      <a:spcPts val="600"/>
                    </a:spcAft>
                  </a:pPr>
                  <a:r>
                    <a:rPr lang="en-GB" sz="6000" dirty="0"/>
                    <a:t> </a:t>
                  </a:r>
                </a:p>
                <a:p>
                  <a:pPr>
                    <a:spcAft>
                      <a:spcPts val="600"/>
                    </a:spcAft>
                  </a:pPr>
                  <a:endParaRPr lang="en-GB" sz="6000" dirty="0"/>
                </a:p>
                <a:p>
                  <a:pPr>
                    <a:spcAft>
                      <a:spcPts val="600"/>
                    </a:spcAft>
                  </a:pPr>
                  <a:r>
                    <a:rPr lang="en-GB" sz="6000" dirty="0"/>
                    <a:t> 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817" y="83034"/>
                  <a:ext cx="22917311" cy="9450099"/>
                </a:xfrm>
                <a:prstGeom prst="rect">
                  <a:avLst/>
                </a:prstGeom>
                <a:blipFill>
                  <a:blip r:embed="rId4"/>
                  <a:stretch>
                    <a:fillRect l="-1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109403" y="7877305"/>
                <a:ext cx="16806893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4800" b="1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  <m:r>
                      <a:rPr lang="en-GB" sz="48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GB" sz="4800" b="1" i="1" dirty="0"/>
                  <a:t>.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403" y="7877305"/>
                <a:ext cx="16806893" cy="1197764"/>
              </a:xfrm>
              <a:prstGeom prst="rect">
                <a:avLst/>
              </a:prstGeom>
              <a:blipFill>
                <a:blip r:embed="rId5"/>
                <a:stretch>
                  <a:fillRect l="-1632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-3110" y="4123847"/>
            <a:ext cx="23559616" cy="3545493"/>
            <a:chOff x="422363" y="4358533"/>
            <a:chExt cx="23559616" cy="3545493"/>
          </a:xfrm>
        </p:grpSpPr>
        <p:grpSp>
          <p:nvGrpSpPr>
            <p:cNvPr id="55" name="Group 54"/>
            <p:cNvGrpSpPr/>
            <p:nvPr/>
          </p:nvGrpSpPr>
          <p:grpSpPr>
            <a:xfrm>
              <a:off x="422363" y="4645333"/>
              <a:ext cx="23559616" cy="2828396"/>
              <a:chOff x="239587" y="2077373"/>
              <a:chExt cx="11779808" cy="1414198"/>
            </a:xfrm>
            <a:solidFill>
              <a:srgbClr val="327E3B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/>
                  <p:cNvSpPr/>
                  <p:nvPr/>
                </p:nvSpPr>
                <p:spPr>
                  <a:xfrm>
                    <a:off x="3579660" y="2077674"/>
                    <a:ext cx="2468235" cy="1413897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en-GB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e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GB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9" name="Rectangle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9660" y="2077674"/>
                    <a:ext cx="2468235" cy="141389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4449" b="-7203"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Oval 69"/>
              <p:cNvSpPr/>
              <p:nvPr/>
            </p:nvSpPr>
            <p:spPr>
              <a:xfrm>
                <a:off x="3203360" y="254656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31851" y="2091545"/>
                <a:ext cx="2468235" cy="129348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39587" y="257450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544723" y="2077373"/>
                <a:ext cx="2468235" cy="141389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252459" y="257450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551160" y="2077373"/>
                <a:ext cx="2468235" cy="141389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9258896" y="257450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99367" y="4693603"/>
                  <a:ext cx="3100801" cy="24505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367" y="4693603"/>
                  <a:ext cx="3100801" cy="24505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50206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502061" cy="8309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823165" y="4358533"/>
                  <a:ext cx="3631577" cy="34217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3165" y="4358533"/>
                  <a:ext cx="3631577" cy="342177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826115" y="4482255"/>
                  <a:ext cx="3411594" cy="34217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6115" y="4482255"/>
                  <a:ext cx="3411594" cy="342177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036971" y="10611464"/>
                <a:ext cx="20223253" cy="245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𝛥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GB" sz="4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GB" sz="4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GB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𝒛</m:t>
                              </m:r>
                              <m:r>
                                <a:rPr lang="en-GB" sz="4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GB" sz="4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GB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71" y="10611464"/>
                <a:ext cx="20223253" cy="2450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77234" y="8908290"/>
                <a:ext cx="2072632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  <m:func>
                      <m:func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GB" sz="4800" dirty="0"/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GB" sz="4800" dirty="0"/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4800" dirty="0"/>
                  <a:t>.</a:t>
                </a:r>
                <a:endParaRPr lang="en-US" sz="4800" b="1" i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34" y="8908290"/>
                <a:ext cx="20726323" cy="830997"/>
              </a:xfrm>
              <a:prstGeom prst="rect">
                <a:avLst/>
              </a:prstGeom>
              <a:blipFill>
                <a:blip r:embed="rId12"/>
                <a:stretch>
                  <a:fillRect l="-1353" t="-1970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77234" y="9710564"/>
                <a:ext cx="22228729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</m:d>
                  </m:oMath>
                </a14:m>
                <a:r>
                  <a:rPr lang="en-GB" sz="4800" dirty="0"/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dirty="0" err="1"/>
                  <a:t>và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4800" dirty="0"/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  <m:func>
                          <m:func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4800" dirty="0"/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34" y="9710564"/>
                <a:ext cx="22228729" cy="1664110"/>
              </a:xfrm>
              <a:prstGeom prst="rect">
                <a:avLst/>
              </a:prstGeom>
              <a:blipFill>
                <a:blip r:embed="rId13"/>
                <a:stretch>
                  <a:fillRect l="-1262" t="-4762" b="-18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16880" y="5442575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0226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82" grpId="0"/>
      <p:bldP spid="56" grpId="0"/>
      <p:bldP spid="39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035943" y="4277428"/>
            <a:ext cx="18984935" cy="2218684"/>
            <a:chOff x="343513" y="4593301"/>
            <a:chExt cx="18713332" cy="2218684"/>
          </a:xfrm>
        </p:grpSpPr>
        <p:grpSp>
          <p:nvGrpSpPr>
            <p:cNvPr id="94" name="Group 93"/>
            <p:cNvGrpSpPr/>
            <p:nvPr/>
          </p:nvGrpSpPr>
          <p:grpSpPr>
            <a:xfrm>
              <a:off x="343513" y="4653967"/>
              <a:ext cx="18713332" cy="1573544"/>
              <a:chOff x="200162" y="2081690"/>
              <a:chExt cx="9356666" cy="786772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5" y="2081690"/>
                <a:ext cx="3682195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0162" y="223015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05237" y="2139289"/>
                <a:ext cx="3451591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33104" y="2261465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517115" cy="22186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517115" cy="221868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2043" y="7670908"/>
            <a:ext cx="24153914" cy="5301636"/>
            <a:chOff x="48567" y="4381500"/>
            <a:chExt cx="24153914" cy="448498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387537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43438" y="344137"/>
            <a:ext cx="23945532" cy="3732668"/>
            <a:chOff x="923003" y="3917552"/>
            <a:chExt cx="23945532" cy="3571203"/>
          </a:xfrm>
        </p:grpSpPr>
        <p:sp>
          <p:nvSpPr>
            <p:cNvPr id="42" name="Rounded Rectangle 41"/>
            <p:cNvSpPr/>
            <p:nvPr/>
          </p:nvSpPr>
          <p:spPr>
            <a:xfrm>
              <a:off x="1018261" y="4394086"/>
              <a:ext cx="23741053" cy="289854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196947"/>
              <a:chOff x="923003" y="3917552"/>
              <a:chExt cx="4048790" cy="119694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1058172"/>
                <a:chOff x="2028795" y="4418277"/>
                <a:chExt cx="3609748" cy="105817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996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45.4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389252" y="4205840"/>
                  <a:ext cx="23479283" cy="3282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  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Oxyz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phẳng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en-GB" sz="4800" b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GB" sz="4800" b="1" dirty="0"/>
                    <a:t> </a:t>
                  </a:r>
                  <a:r>
                    <a:rPr lang="en-GB" sz="4000" b="1" dirty="0"/>
                    <a:t> 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14:m>
                    <m:oMath xmlns:m="http://schemas.openxmlformats.org/officeDocument/2006/math">
                      <m:r>
                        <a:rPr lang="en-GB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4800" b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GB" sz="4800" dirty="0"/>
                    <a:t>.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en-GB" sz="4800" dirty="0"/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nằm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phẳng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đồng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thời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cắt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9252" y="4205840"/>
                  <a:ext cx="23479283" cy="328291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94" t="-6250" r="-1038" b="-1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633197" y="768884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293838" y="8506334"/>
                <a:ext cx="17281111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GB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</m:sub>
                    </m:sSub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dirty="0"/>
                  <a:t> .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838" y="8506334"/>
                <a:ext cx="17281111" cy="882742"/>
              </a:xfrm>
              <a:prstGeom prst="rect">
                <a:avLst/>
              </a:prstGeom>
              <a:blipFill>
                <a:blip r:embed="rId6"/>
                <a:stretch>
                  <a:fillRect l="-1587" t="-17931" r="-776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230661" y="10331483"/>
                <a:ext cx="18912663" cy="3189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tham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a:rPr lang="en-GB" sz="48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GB" sz="48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GB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  <m:r>
                        <a:rPr lang="en-GB" sz="48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8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  <m:r>
                                  <a:rPr lang="en-GB" sz="4800" b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=−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𝟏</m:t>
                                </m:r>
                                <m:r>
                                  <a:rPr lang="en-GB" sz="4800" b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+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𝒚</m:t>
                                </m:r>
                                <m:r>
                                  <a:rPr lang="en-GB" sz="4800" b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=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𝒛</m:t>
                                </m:r>
                                <m:r>
                                  <a:rPr lang="en-GB" sz="4800" b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=−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  <m:r>
                                  <a:rPr lang="en-GB" sz="4800" b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+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𝒕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48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661" y="10331483"/>
                <a:ext cx="18912663" cy="3189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035943" y="5919018"/>
            <a:ext cx="18984936" cy="2213876"/>
            <a:chOff x="389059" y="4593301"/>
            <a:chExt cx="18984936" cy="2213876"/>
          </a:xfrm>
        </p:grpSpPr>
        <p:grpSp>
          <p:nvGrpSpPr>
            <p:cNvPr id="80" name="Group 79"/>
            <p:cNvGrpSpPr/>
            <p:nvPr/>
          </p:nvGrpSpPr>
          <p:grpSpPr>
            <a:xfrm>
              <a:off x="389059" y="4653967"/>
              <a:ext cx="18984936" cy="1540762"/>
              <a:chOff x="222935" y="2081690"/>
              <a:chExt cx="9492468" cy="770381"/>
            </a:xfrm>
            <a:solidFill>
              <a:srgbClr val="327E3B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544034" y="2081690"/>
                <a:ext cx="3763402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935" y="218687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296080" y="2122898"/>
                <a:ext cx="3419323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93202" y="219851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4800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656905" y="4390577"/>
                <a:ext cx="6269087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4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sz="4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905" y="4390577"/>
                <a:ext cx="6269087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4602467" y="6016779"/>
                <a:ext cx="6275500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467" y="6016779"/>
                <a:ext cx="6275500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185814" y="9632995"/>
                <a:ext cx="16764675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GB" sz="4800" b="1" i="1" dirty="0">
                    <a:latin typeface="Cambria Math" panose="02040503050406030204" pitchFamily="18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14" y="9632995"/>
                <a:ext cx="16764675" cy="1508105"/>
              </a:xfrm>
              <a:prstGeom prst="rect">
                <a:avLst/>
              </a:prstGeom>
              <a:blipFill>
                <a:blip r:embed="rId11"/>
                <a:stretch>
                  <a:fillRect l="-1673" t="-10081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4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8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749676" y="3816968"/>
            <a:ext cx="18984935" cy="2218684"/>
            <a:chOff x="343513" y="4593301"/>
            <a:chExt cx="18713332" cy="2218684"/>
          </a:xfrm>
        </p:grpSpPr>
        <p:grpSp>
          <p:nvGrpSpPr>
            <p:cNvPr id="94" name="Group 93"/>
            <p:cNvGrpSpPr/>
            <p:nvPr/>
          </p:nvGrpSpPr>
          <p:grpSpPr>
            <a:xfrm>
              <a:off x="343513" y="4653967"/>
              <a:ext cx="18713332" cy="1573544"/>
              <a:chOff x="200162" y="2081690"/>
              <a:chExt cx="9356666" cy="786772"/>
            </a:xfrm>
            <a:solidFill>
              <a:srgbClr val="327E3B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544035" y="2081690"/>
                <a:ext cx="3682195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0162" y="223015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05237" y="2139289"/>
                <a:ext cx="3451591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33104" y="2261465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520768" cy="22186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GB" sz="4800" b="1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520768" cy="221868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54885" y="7124625"/>
            <a:ext cx="24153914" cy="5465994"/>
            <a:chOff x="48567" y="4381500"/>
            <a:chExt cx="24153914" cy="523422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462461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0" y="240851"/>
            <a:ext cx="23913881" cy="3710193"/>
            <a:chOff x="923003" y="3917552"/>
            <a:chExt cx="23913881" cy="3773117"/>
          </a:xfrm>
        </p:grpSpPr>
        <p:sp>
          <p:nvSpPr>
            <p:cNvPr id="42" name="Rounded Rectangle 41"/>
            <p:cNvSpPr/>
            <p:nvPr/>
          </p:nvSpPr>
          <p:spPr>
            <a:xfrm>
              <a:off x="1095831" y="4210858"/>
              <a:ext cx="23741053" cy="312276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29226" cy="1040476"/>
              <a:chOff x="923003" y="3917552"/>
              <a:chExt cx="4029226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48818"/>
                <a:ext cx="3590184" cy="839613"/>
                <a:chOff x="2028795" y="4410768"/>
                <a:chExt cx="3590184" cy="839613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69140" y="4410768"/>
                  <a:ext cx="3049839" cy="8137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44.4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328989" y="4407753"/>
                  <a:ext cx="23479283" cy="3282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        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Oxyz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phẳng</a:t>
                  </a:r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en-GB" sz="4800" b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GB" sz="4800" b="1" dirty="0"/>
                    <a:t> </a:t>
                  </a:r>
                  <a:r>
                    <a:rPr lang="en-GB" sz="4000" b="1" dirty="0"/>
                    <a:t> 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14:m>
                    <m:oMath xmlns:m="http://schemas.openxmlformats.org/officeDocument/2006/math">
                      <m:r>
                        <a:rPr lang="en-GB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4800" b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GB" sz="4800" dirty="0"/>
                    <a:t>.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en-GB" sz="4800" dirty="0"/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nằm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phẳng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GB" sz="48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đồng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thời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cắt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GB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GB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endParaRPr lang="en-GB" sz="60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989" y="4407753"/>
                  <a:ext cx="23479283" cy="3282916"/>
                </a:xfrm>
                <a:prstGeom prst="rect">
                  <a:avLst/>
                </a:prstGeom>
                <a:blipFill>
                  <a:blip r:embed="rId5"/>
                  <a:stretch>
                    <a:fillRect l="-1194" t="-5104" r="-1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234357" y="8046898"/>
                <a:ext cx="203291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𝟕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𝟕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GB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GB" sz="48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Cambria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357" y="8046898"/>
                <a:ext cx="20329111" cy="830997"/>
              </a:xfrm>
              <a:prstGeom prst="rect">
                <a:avLst/>
              </a:prstGeom>
              <a:blipFill>
                <a:blip r:embed="rId6"/>
                <a:stretch>
                  <a:fillRect l="-1380" t="-19853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160934" y="10090122"/>
                <a:ext cx="21198664" cy="984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Vect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ơ 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ỉ 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đườ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8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a:rPr lang="en-GB" sz="48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𝜟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sSub>
                      <m:sSub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GB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GB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𝜟</m:t>
                        </m:r>
                      </m:sub>
                    </m:sSub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𝒏</m:t>
                                </m:r>
                              </m:e>
                            </m:acc>
                          </m:e>
                          <m:sub>
                            <m:d>
                              <m:dPr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𝑷</m:t>
                                </m:r>
                              </m:e>
                            </m:d>
                          </m:sub>
                        </m:sSub>
                        <m:r>
                          <m:rPr>
                            <m:nor/>
                          </m:rPr>
                          <a:rPr lang="en-GB" sz="4800" b="1">
                            <a:latin typeface="Cambria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 </m:t>
                        </m:r>
                        <m:r>
                          <a:rPr lang="en-GB" sz="48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GB" sz="4800" b="1">
                            <a:latin typeface="Cambria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 </m:t>
                        </m:r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GB" sz="48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GB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𝒅</m:t>
                            </m:r>
                          </m:sub>
                        </m:sSub>
                      </m:e>
                    </m:d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en-GB" sz="4800" b="1">
                            <a:latin typeface="Cambria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 </m:t>
                        </m:r>
                        <m:r>
                          <a:rPr lang="en-GB" sz="48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>
                            <a:latin typeface="Cambria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 </m:t>
                        </m:r>
                        <m:r>
                          <a:rPr lang="en-GB" sz="48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GB" sz="4800" b="1">
                            <a:latin typeface="Cambria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 </m:t>
                        </m:r>
                        <m:r>
                          <a:rPr lang="en-GB" sz="48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>
                            <a:latin typeface="Cambria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 </m:t>
                        </m:r>
                        <m:r>
                          <a:rPr lang="en-GB" sz="48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934" y="10090122"/>
                <a:ext cx="21198664" cy="984629"/>
              </a:xfrm>
              <a:prstGeom prst="rect">
                <a:avLst/>
              </a:prstGeom>
              <a:blipFill>
                <a:blip r:embed="rId7"/>
                <a:stretch>
                  <a:fillRect t="-4938" r="-144" b="-25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749676" y="5400098"/>
            <a:ext cx="18984936" cy="2213876"/>
            <a:chOff x="389059" y="4593301"/>
            <a:chExt cx="18984936" cy="2213876"/>
          </a:xfrm>
        </p:grpSpPr>
        <p:grpSp>
          <p:nvGrpSpPr>
            <p:cNvPr id="80" name="Group 79"/>
            <p:cNvGrpSpPr/>
            <p:nvPr/>
          </p:nvGrpSpPr>
          <p:grpSpPr>
            <a:xfrm>
              <a:off x="389059" y="4653967"/>
              <a:ext cx="18984936" cy="1538382"/>
              <a:chOff x="222935" y="2081690"/>
              <a:chExt cx="9492468" cy="769191"/>
            </a:xfrm>
            <a:solidFill>
              <a:srgbClr val="327E3B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544034" y="2081690"/>
                <a:ext cx="3763402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935" y="2186870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213716" y="2121708"/>
                <a:ext cx="3501687" cy="72917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93202" y="219851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GB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4800" dirty="0"/>
                </a:p>
                <a:p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390" y="4593301"/>
                  <a:ext cx="7236671" cy="22138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370638" y="3930117"/>
                <a:ext cx="6269087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4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sz="4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0638" y="3930117"/>
                <a:ext cx="6269087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5316200" y="5556319"/>
                <a:ext cx="6275500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200" y="5556319"/>
                <a:ext cx="6275500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181782" y="9102281"/>
                <a:ext cx="21929311" cy="91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GB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GB" sz="48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GB" sz="48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GB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GB" sz="48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48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GB" sz="4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782" y="9102281"/>
                <a:ext cx="21929311" cy="915892"/>
              </a:xfrm>
              <a:prstGeom prst="rect">
                <a:avLst/>
              </a:prstGeom>
              <a:blipFill>
                <a:blip r:embed="rId11"/>
                <a:stretch>
                  <a:fillRect l="-1279" t="-8000" b="-3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273193" y="11137137"/>
                <a:ext cx="18912663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ắ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đườ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𝜟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54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5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GB" sz="5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5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5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GB" sz="5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GB" sz="5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5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193" y="11137137"/>
                <a:ext cx="18912663" cy="1292662"/>
              </a:xfrm>
              <a:prstGeom prst="rect">
                <a:avLst/>
              </a:prstGeom>
              <a:blipFill>
                <a:blip r:embed="rId12"/>
                <a:stretch>
                  <a:fillRect b="-7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/>
          <p:cNvSpPr/>
          <p:nvPr/>
        </p:nvSpPr>
        <p:spPr>
          <a:xfrm>
            <a:off x="2730625" y="4107491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9162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8" grpId="0"/>
      <p:bldP spid="48" grpId="0"/>
      <p:bldP spid="52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2916</Words>
  <Application>Microsoft Office PowerPoint</Application>
  <PresentationFormat>Custom</PresentationFormat>
  <Paragraphs>397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AvantGarde-Demi</vt:lpstr>
      <vt:lpstr>Calibri</vt:lpstr>
      <vt:lpstr>Calibri Light</vt:lpstr>
      <vt:lpstr>Cambria</vt:lpstr>
      <vt:lpstr>Cambria Math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283</cp:revision>
  <dcterms:created xsi:type="dcterms:W3CDTF">2013-08-31T11:42:51Z</dcterms:created>
  <dcterms:modified xsi:type="dcterms:W3CDTF">2021-04-26T13:22:04Z</dcterms:modified>
</cp:coreProperties>
</file>